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55"/>
  </p:notesMasterIdLst>
  <p:sldIdLst>
    <p:sldId id="256" r:id="rId2"/>
    <p:sldId id="259" r:id="rId3"/>
    <p:sldId id="438" r:id="rId4"/>
    <p:sldId id="258" r:id="rId5"/>
    <p:sldId id="440" r:id="rId6"/>
    <p:sldId id="260" r:id="rId7"/>
    <p:sldId id="447" r:id="rId8"/>
    <p:sldId id="441" r:id="rId9"/>
    <p:sldId id="448" r:id="rId10"/>
    <p:sldId id="446" r:id="rId11"/>
    <p:sldId id="442" r:id="rId12"/>
    <p:sldId id="443" r:id="rId13"/>
    <p:sldId id="444" r:id="rId14"/>
    <p:sldId id="445" r:id="rId15"/>
    <p:sldId id="449" r:id="rId16"/>
    <p:sldId id="261" r:id="rId17"/>
    <p:sldId id="450" r:id="rId18"/>
    <p:sldId id="451" r:id="rId19"/>
    <p:sldId id="262" r:id="rId20"/>
    <p:sldId id="468" r:id="rId21"/>
    <p:sldId id="263" r:id="rId22"/>
    <p:sldId id="452" r:id="rId23"/>
    <p:sldId id="264" r:id="rId24"/>
    <p:sldId id="453" r:id="rId25"/>
    <p:sldId id="265" r:id="rId26"/>
    <p:sldId id="454" r:id="rId27"/>
    <p:sldId id="266" r:id="rId28"/>
    <p:sldId id="455" r:id="rId29"/>
    <p:sldId id="461" r:id="rId30"/>
    <p:sldId id="462" r:id="rId31"/>
    <p:sldId id="460" r:id="rId32"/>
    <p:sldId id="267" r:id="rId33"/>
    <p:sldId id="268" r:id="rId34"/>
    <p:sldId id="269" r:id="rId35"/>
    <p:sldId id="270" r:id="rId36"/>
    <p:sldId id="469" r:id="rId37"/>
    <p:sldId id="470" r:id="rId38"/>
    <p:sldId id="471" r:id="rId39"/>
    <p:sldId id="472" r:id="rId40"/>
    <p:sldId id="271" r:id="rId41"/>
    <p:sldId id="272" r:id="rId42"/>
    <p:sldId id="273" r:id="rId43"/>
    <p:sldId id="439" r:id="rId44"/>
    <p:sldId id="456" r:id="rId45"/>
    <p:sldId id="458" r:id="rId46"/>
    <p:sldId id="459" r:id="rId47"/>
    <p:sldId id="457" r:id="rId48"/>
    <p:sldId id="463" r:id="rId49"/>
    <p:sldId id="465" r:id="rId50"/>
    <p:sldId id="464" r:id="rId51"/>
    <p:sldId id="437" r:id="rId52"/>
    <p:sldId id="466" r:id="rId53"/>
    <p:sldId id="467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/>
    <p:restoredTop sz="94694"/>
  </p:normalViewPr>
  <p:slideViewPr>
    <p:cSldViewPr snapToGrid="0">
      <p:cViewPr varScale="1">
        <p:scale>
          <a:sx n="150" d="100"/>
          <a:sy n="150" d="100"/>
        </p:scale>
        <p:origin x="184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b6a8fb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b6a8fb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3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b6a8fb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b6a8fb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6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b6a8fbc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b6a8fbc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25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3934cc83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3934cc83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82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934cc83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3934cc83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07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934cc83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934cc83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23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934cc83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934cc83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101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934cc8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934cc8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831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3934cc83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3934cc83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79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3934cc83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3934cc83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88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b1577b1b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b1577b1b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3934cc83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3934cc83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6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4b6a8fbc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74b6a8fb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06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4b6a8fbc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74b6a8fbc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9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4b6a8fbc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74b6a8fbc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59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4b6a8fbc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74b6a8fbc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67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b6a8fbc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4b6a8fbc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08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934cc83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934cc83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60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934cc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934cc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6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600"/>
              </a:spcAft>
              <a:buSzPts val="1800"/>
              <a:buChar char="●"/>
              <a:defRPr sz="2400" baseline="0">
                <a:solidFill>
                  <a:schemeClr val="tx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600"/>
              </a:spcAft>
              <a:buSzPts val="1400"/>
              <a:buFont typeface="Courier New" panose="02070309020205020404" pitchFamily="49" charset="0"/>
              <a:buChar char="o"/>
              <a:defRPr sz="1800" baseline="0">
                <a:solidFill>
                  <a:schemeClr val="tx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r>
              <a:rPr lang="pt-BR" dirty="0" err="1"/>
              <a:t>Aaa</a:t>
            </a:r>
            <a:endParaRPr lang="pt-BR" dirty="0"/>
          </a:p>
          <a:p>
            <a:pPr lvl="1"/>
            <a:r>
              <a:rPr lang="pt-BR" dirty="0" err="1"/>
              <a:t>Bbb</a:t>
            </a:r>
            <a:endParaRPr lang="pt-BR" dirty="0"/>
          </a:p>
          <a:p>
            <a:pPr lvl="2"/>
            <a:r>
              <a:rPr lang="pt-BR" dirty="0" err="1"/>
              <a:t>ccc</a:t>
            </a:r>
            <a:endParaRPr lang="pt-BR" dirty="0"/>
          </a:p>
          <a:p>
            <a:pPr lvl="1"/>
            <a:endParaRPr lang="pt-BR" dirty="0"/>
          </a:p>
          <a:p>
            <a:pPr lvl="2"/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745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100000"/>
        </a:lnSpc>
        <a:spcBef>
          <a:spcPts val="0"/>
        </a:spcBef>
        <a:spcAft>
          <a:spcPts val="1200"/>
        </a:spcAft>
        <a:buClr>
          <a:srgbClr val="000000"/>
        </a:buClr>
        <a:buFont typeface="Arial"/>
        <a:buNone/>
        <a:defRPr sz="2000" b="0" i="0" u="none" strike="noStrike" cap="none" baseline="0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L="914400" marR="0" lvl="1" indent="-317500" algn="l" rtl="0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Font typeface="Wingdings" pitchFamily="2" charset="2"/>
        <a:buChar char="§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2pPr>
      <a:lvl3pPr marL="1371600" marR="0" lvl="2" indent="-317500" algn="l" rtl="0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ISO_8859-1" TargetMode="External"/><Relationship Id="rId3" Type="http://schemas.openxmlformats.org/officeDocument/2006/relationships/hyperlink" Target="https://pt.wikipedia.org/wiki/Enumera%C3%A7%C3%A3o" TargetMode="External"/><Relationship Id="rId7" Type="http://schemas.openxmlformats.org/officeDocument/2006/relationships/hyperlink" Target="https://pt.wikipedia.org/wiki/Renderiza%C3%A7%C3%A3o" TargetMode="External"/><Relationship Id="rId2" Type="http://schemas.openxmlformats.org/officeDocument/2006/relationships/hyperlink" Target="https://pt.wikipedia.org/wiki/Sistema_de_escri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Ordena%C3%A7%C3%A3o_alfab%C3%A9tica" TargetMode="External"/><Relationship Id="rId5" Type="http://schemas.openxmlformats.org/officeDocument/2006/relationships/hyperlink" Target="https://pt.wikipedia.org/wiki/Caixa_baixa" TargetMode="External"/><Relationship Id="rId4" Type="http://schemas.openxmlformats.org/officeDocument/2006/relationships/hyperlink" Target="https://pt.wikipedia.org/wiki/Caixa_alt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Unico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ASCI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BR" dirty="0"/>
              <a:t>CC8210 – NCA210</a:t>
            </a:r>
          </a:p>
          <a:p>
            <a:pPr lvl="0"/>
            <a:r>
              <a:rPr lang="pt-BR" dirty="0" err="1"/>
              <a:t>Programação</a:t>
            </a:r>
            <a:r>
              <a:rPr lang="pt-BR" dirty="0"/>
              <a:t> </a:t>
            </a:r>
            <a:r>
              <a:rPr lang="pt-BR" dirty="0" err="1"/>
              <a:t>Avançada</a:t>
            </a:r>
            <a:r>
              <a:rPr lang="pt-BR" dirty="0"/>
              <a:t> I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pt-BR" dirty="0"/>
              <a:t>Prof. Reinaldo A. C. Bianchi</a:t>
            </a:r>
          </a:p>
          <a:p>
            <a:pPr lvl="0"/>
            <a:r>
              <a:rPr lang="pt-BR" dirty="0"/>
              <a:t>Prof. Isaac Jesus da Silva</a:t>
            </a:r>
          </a:p>
          <a:p>
            <a:pPr lvl="0"/>
            <a:r>
              <a:rPr lang="pt-BR" dirty="0"/>
              <a:t>Prof. Danilo H. </a:t>
            </a:r>
            <a:r>
              <a:rPr lang="pt-BR" dirty="0" err="1"/>
              <a:t>Perico</a:t>
            </a:r>
            <a:endParaRPr lang="pt-BR" dirty="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l="23242" t="20974" r="22438" b="12185"/>
          <a:stretch/>
        </p:blipFill>
        <p:spPr>
          <a:xfrm>
            <a:off x="7563126" y="187100"/>
            <a:ext cx="1396000" cy="12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C3767-241D-A34A-9D90-AEA307DB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8FE53-49E3-8F4B-886B-ABDE11F22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Latin</a:t>
            </a:r>
            <a:r>
              <a:rPr lang="pt-BR" dirty="0"/>
              <a:t>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A6B6D1-3F75-B641-87A5-E8D768F8B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B750F0-DB95-E344-8B6A-35B3D30B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12" y="-214032"/>
            <a:ext cx="5218376" cy="5357532"/>
          </a:xfrm>
          <a:prstGeom prst="rect">
            <a:avLst/>
          </a:prstGeom>
        </p:spPr>
      </p:pic>
      <p:sp>
        <p:nvSpPr>
          <p:cNvPr id="8" name="Chave Direita 7">
            <a:extLst>
              <a:ext uri="{FF2B5EF4-FFF2-40B4-BE49-F238E27FC236}">
                <a16:creationId xmlns:a16="http://schemas.microsoft.com/office/drawing/2014/main" id="{AE02F30F-921E-9B4E-8B90-8D4E91740FE8}"/>
              </a:ext>
            </a:extLst>
          </p:cNvPr>
          <p:cNvSpPr/>
          <p:nvPr/>
        </p:nvSpPr>
        <p:spPr>
          <a:xfrm>
            <a:off x="7181187" y="198784"/>
            <a:ext cx="205835" cy="2415064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90AB28-3F6C-F143-8588-FDBBC71734D8}"/>
              </a:ext>
            </a:extLst>
          </p:cNvPr>
          <p:cNvSpPr txBox="1"/>
          <p:nvPr/>
        </p:nvSpPr>
        <p:spPr>
          <a:xfrm>
            <a:off x="7387022" y="124703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Sempre igual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BA210C20-DCF3-6C4B-BF81-7A2542CE87FB}"/>
              </a:ext>
            </a:extLst>
          </p:cNvPr>
          <p:cNvSpPr/>
          <p:nvPr/>
        </p:nvSpPr>
        <p:spPr>
          <a:xfrm>
            <a:off x="7181182" y="3188472"/>
            <a:ext cx="181720" cy="1888069"/>
          </a:xfrm>
          <a:prstGeom prst="rightBrac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B595E0-9EBA-AF48-A235-DF9E7EF2B265}"/>
              </a:ext>
            </a:extLst>
          </p:cNvPr>
          <p:cNvSpPr txBox="1"/>
          <p:nvPr/>
        </p:nvSpPr>
        <p:spPr>
          <a:xfrm>
            <a:off x="7387023" y="3974091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Muda com a língua</a:t>
            </a:r>
          </a:p>
        </p:txBody>
      </p:sp>
    </p:spTree>
    <p:extLst>
      <p:ext uri="{BB962C8B-B14F-4D97-AF65-F5344CB8AC3E}">
        <p14:creationId xmlns:p14="http://schemas.microsoft.com/office/powerpoint/2010/main" val="186968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21FCC-E9E9-C74F-B3B0-DB0CF298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8859-1: West </a:t>
            </a:r>
            <a:r>
              <a:rPr lang="pt-BR" dirty="0" err="1"/>
              <a:t>European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F5AB9E-3B9D-4540-A7F9-96FE6EA6A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1837C-9A61-4349-B345-576D6BC4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7" y="1475413"/>
            <a:ext cx="7280306" cy="27301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68E9D0A-B967-2047-9A68-BA4FA742C47E}"/>
              </a:ext>
            </a:extLst>
          </p:cNvPr>
          <p:cNvSpPr/>
          <p:nvPr/>
        </p:nvSpPr>
        <p:spPr>
          <a:xfrm>
            <a:off x="931847" y="4221421"/>
            <a:ext cx="80411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latin typeface="-webkit-standard"/>
              </a:rPr>
              <a:t>French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fr</a:t>
            </a:r>
            <a:r>
              <a:rPr lang="pt-BR" dirty="0">
                <a:latin typeface="-webkit-standard"/>
              </a:rPr>
              <a:t>), Spanish (es), </a:t>
            </a:r>
            <a:r>
              <a:rPr lang="pt-BR" dirty="0" err="1">
                <a:latin typeface="-webkit-standard"/>
              </a:rPr>
              <a:t>Catalan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ca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Basque</a:t>
            </a:r>
            <a:r>
              <a:rPr lang="pt-BR" dirty="0">
                <a:latin typeface="-webkit-standard"/>
              </a:rPr>
              <a:t> (eu), </a:t>
            </a:r>
            <a:r>
              <a:rPr lang="pt-BR" dirty="0" err="1">
                <a:latin typeface="-webkit-standard"/>
              </a:rPr>
              <a:t>Portuguese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pt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Italian</a:t>
            </a:r>
            <a:r>
              <a:rPr lang="pt-BR" dirty="0">
                <a:latin typeface="-webkit-standard"/>
              </a:rPr>
              <a:t> (it), </a:t>
            </a:r>
            <a:r>
              <a:rPr lang="pt-BR" dirty="0" err="1">
                <a:latin typeface="-webkit-standard"/>
              </a:rPr>
              <a:t>Albanian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sq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Rhaeto-Romanic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rm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Dutch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nl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German</a:t>
            </a:r>
            <a:r>
              <a:rPr lang="pt-BR" dirty="0">
                <a:latin typeface="-webkit-standard"/>
              </a:rPr>
              <a:t> (de), </a:t>
            </a:r>
            <a:r>
              <a:rPr lang="pt-BR" dirty="0" err="1">
                <a:latin typeface="-webkit-standard"/>
              </a:rPr>
              <a:t>Danish</a:t>
            </a:r>
            <a:r>
              <a:rPr lang="pt-BR" dirty="0">
                <a:latin typeface="-webkit-standard"/>
              </a:rPr>
              <a:t> (da), </a:t>
            </a:r>
            <a:r>
              <a:rPr lang="pt-BR" dirty="0" err="1">
                <a:latin typeface="-webkit-standard"/>
              </a:rPr>
              <a:t>Swedish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sv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Norwegian</a:t>
            </a:r>
            <a:r>
              <a:rPr lang="pt-BR" dirty="0">
                <a:latin typeface="-webkit-standard"/>
              </a:rPr>
              <a:t> (no), </a:t>
            </a:r>
            <a:r>
              <a:rPr lang="pt-BR" dirty="0" err="1">
                <a:latin typeface="-webkit-standard"/>
              </a:rPr>
              <a:t>Finnish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fi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Faroese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fo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Icelandic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is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Irish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ga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Scottish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gd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and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English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en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incidentally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also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Afrikaans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af</a:t>
            </a:r>
            <a:r>
              <a:rPr lang="pt-BR" dirty="0">
                <a:latin typeface="-webkit-standard"/>
              </a:rPr>
              <a:t>) </a:t>
            </a:r>
            <a:r>
              <a:rPr lang="pt-BR" dirty="0" err="1">
                <a:latin typeface="-webkit-standard"/>
              </a:rPr>
              <a:t>and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Swahili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sw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thus</a:t>
            </a:r>
            <a:r>
              <a:rPr lang="pt-BR" dirty="0">
                <a:latin typeface="-webkit-standard"/>
              </a:rPr>
              <a:t> in </a:t>
            </a:r>
            <a:r>
              <a:rPr lang="pt-BR" dirty="0" err="1">
                <a:latin typeface="-webkit-standard"/>
              </a:rPr>
              <a:t>effect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also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the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entire</a:t>
            </a:r>
            <a:r>
              <a:rPr lang="pt-BR" dirty="0">
                <a:latin typeface="-webkit-standard"/>
              </a:rPr>
              <a:t> American </a:t>
            </a:r>
            <a:r>
              <a:rPr lang="pt-BR" dirty="0" err="1">
                <a:latin typeface="-webkit-standard"/>
              </a:rPr>
              <a:t>continent</a:t>
            </a:r>
            <a:r>
              <a:rPr lang="pt-BR" dirty="0">
                <a:latin typeface="-webkit-standard"/>
              </a:rPr>
              <a:t>, </a:t>
            </a:r>
            <a:r>
              <a:rPr lang="pt-BR" dirty="0" err="1">
                <a:latin typeface="-webkit-standard"/>
              </a:rPr>
              <a:t>Australia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and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much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of</a:t>
            </a:r>
            <a:r>
              <a:rPr lang="pt-BR" dirty="0">
                <a:latin typeface="-webkit-standard"/>
              </a:rPr>
              <a:t> </a:t>
            </a:r>
            <a:r>
              <a:rPr lang="pt-BR" dirty="0" err="1">
                <a:latin typeface="-webkit-standard"/>
              </a:rPr>
              <a:t>Africa</a:t>
            </a:r>
            <a:r>
              <a:rPr lang="pt-BR" dirty="0">
                <a:latin typeface="-webkit-standard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20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21FCC-E9E9-C74F-B3B0-DB0CF298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8859-2: </a:t>
            </a:r>
            <a:r>
              <a:rPr lang="pt-BR" dirty="0" err="1"/>
              <a:t>East</a:t>
            </a:r>
            <a:r>
              <a:rPr lang="pt-BR" dirty="0"/>
              <a:t> </a:t>
            </a:r>
            <a:r>
              <a:rPr lang="pt-BR" dirty="0" err="1"/>
              <a:t>European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F5AB9E-3B9D-4540-A7F9-96FE6EA6A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55508-0ED1-6249-A276-89B585EC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3" y="1475412"/>
            <a:ext cx="7280310" cy="273011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AF6E54A-9B25-FE44-9067-C65A49E91AAB}"/>
              </a:ext>
            </a:extLst>
          </p:cNvPr>
          <p:cNvSpPr/>
          <p:nvPr/>
        </p:nvSpPr>
        <p:spPr>
          <a:xfrm>
            <a:off x="931843" y="4552240"/>
            <a:ext cx="7716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latin typeface="-webkit-standard"/>
              </a:rPr>
              <a:t>Czech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cs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Hungarian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hu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Polish</a:t>
            </a:r>
            <a:r>
              <a:rPr lang="pt-BR" dirty="0">
                <a:latin typeface="-webkit-standard"/>
              </a:rPr>
              <a:t> (</a:t>
            </a:r>
            <a:r>
              <a:rPr lang="pt-BR" dirty="0" err="1">
                <a:latin typeface="-webkit-standard"/>
              </a:rPr>
              <a:t>pl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Romanian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ro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Croatian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hr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Slovak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sk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Slovenian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sl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Sorbian</a:t>
            </a:r>
            <a:r>
              <a:rPr lang="pt-BR" dirty="0">
                <a:latin typeface="-webkit-standard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8227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21FCC-E9E9-C74F-B3B0-DB0CF298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8859-3: South </a:t>
            </a:r>
            <a:r>
              <a:rPr lang="pt-BR" dirty="0" err="1"/>
              <a:t>European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F5AB9E-3B9D-4540-A7F9-96FE6EA6A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F15301-D212-5D4B-9DC5-778B7033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3" y="1475413"/>
            <a:ext cx="7280307" cy="27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24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21FCC-E9E9-C74F-B3B0-DB0CF298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8859-5: </a:t>
            </a:r>
            <a:r>
              <a:rPr lang="pt-BR" dirty="0" err="1"/>
              <a:t>Cyrillic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F5AB9E-3B9D-4540-A7F9-96FE6EA6A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F15301-D212-5D4B-9DC5-778B7033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3" y="1475413"/>
            <a:ext cx="7280307" cy="27301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7F34AA-D7DE-7B4C-9543-896A25BA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42" y="1475412"/>
            <a:ext cx="7280307" cy="27301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E74330F-E857-864A-84AC-299623CA894B}"/>
              </a:ext>
            </a:extLst>
          </p:cNvPr>
          <p:cNvSpPr/>
          <p:nvPr/>
        </p:nvSpPr>
        <p:spPr>
          <a:xfrm>
            <a:off x="931842" y="4552240"/>
            <a:ext cx="6229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latin typeface="-webkit-standard"/>
              </a:rPr>
              <a:t>Bulgarian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bg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Byelorussian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be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Macedonian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mk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Russian</a:t>
            </a:r>
            <a:r>
              <a:rPr lang="pt-BR" dirty="0">
                <a:latin typeface="-webkit-standard"/>
              </a:rPr>
              <a:t> (</a:t>
            </a:r>
            <a:r>
              <a:rPr lang="pt-BR" dirty="0" err="1">
                <a:latin typeface="-webkit-standard"/>
              </a:rPr>
              <a:t>ru</a:t>
            </a:r>
            <a:r>
              <a:rPr lang="pt-BR" dirty="0">
                <a:latin typeface="-webkit-standard"/>
              </a:rPr>
              <a:t>), </a:t>
            </a:r>
            <a:r>
              <a:rPr lang="pt-BR" dirty="0" err="1">
                <a:latin typeface="-webkit-standard"/>
              </a:rPr>
              <a:t>Serbian</a:t>
            </a:r>
            <a:r>
              <a:rPr lang="pt-BR" dirty="0">
                <a:latin typeface="-webkit-standard"/>
              </a:rPr>
              <a:t>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09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75C6EC-93B0-2348-A94B-8FF67C0E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7D1E48-14EE-574E-9DCB-1F3E4BF2A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Unicode é um padrão que permite aos computadores representar e manipular, de forma consistente qualquer </a:t>
            </a:r>
            <a:r>
              <a:rPr lang="pt-BR" dirty="0">
                <a:hlinkClick r:id="rId2" tooltip="Sistema de escrita"/>
              </a:rPr>
              <a:t>sistema de escrita</a:t>
            </a:r>
            <a:r>
              <a:rPr lang="pt-BR" dirty="0"/>
              <a:t> existente. </a:t>
            </a:r>
          </a:p>
          <a:p>
            <a:r>
              <a:rPr lang="pt-BR" dirty="0"/>
              <a:t>O padrão consiste de quase 138 mil caracteres:</a:t>
            </a:r>
          </a:p>
          <a:p>
            <a:pPr lvl="1"/>
            <a:r>
              <a:rPr lang="pt-BR" dirty="0"/>
              <a:t>Define uma metodologia para codificação e um conjunto de codificações padrões de caracteres, uma </a:t>
            </a:r>
            <a:r>
              <a:rPr lang="pt-BR" dirty="0">
                <a:hlinkClick r:id="rId3" tooltip="Enumeração"/>
              </a:rPr>
              <a:t>enumeração</a:t>
            </a:r>
            <a:r>
              <a:rPr lang="pt-BR" dirty="0"/>
              <a:t> de propriedades de caracteres como </a:t>
            </a:r>
            <a:r>
              <a:rPr lang="pt-BR" dirty="0">
                <a:hlinkClick r:id="rId4" tooltip="Caixa alta"/>
              </a:rPr>
              <a:t>caixa alta</a:t>
            </a:r>
            <a:r>
              <a:rPr lang="pt-BR" dirty="0"/>
              <a:t> e </a:t>
            </a:r>
            <a:r>
              <a:rPr lang="pt-BR" dirty="0">
                <a:hlinkClick r:id="rId5" tooltip="Caixa baixa"/>
              </a:rPr>
              <a:t>caixa baixa</a:t>
            </a:r>
            <a:r>
              <a:rPr lang="pt-BR" dirty="0"/>
              <a:t>, além de regras para normalização, decomposição, </a:t>
            </a:r>
            <a:r>
              <a:rPr lang="pt-BR" dirty="0">
                <a:hlinkClick r:id="rId6" tooltip="Ordenação alfabética"/>
              </a:rPr>
              <a:t>ordenação alfabética</a:t>
            </a:r>
            <a:r>
              <a:rPr lang="pt-BR" dirty="0"/>
              <a:t> e </a:t>
            </a:r>
            <a:r>
              <a:rPr lang="pt-BR" dirty="0">
                <a:hlinkClick r:id="rId7" tooltip="Renderização"/>
              </a:rPr>
              <a:t>renderização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Os 256 primeiros códigos Unicode são idênticos aos do padrão </a:t>
            </a:r>
            <a:r>
              <a:rPr lang="pt-BR" dirty="0">
                <a:hlinkClick r:id="rId8" tooltip="ISO 8859-1"/>
              </a:rPr>
              <a:t>ISO 8859-1</a:t>
            </a:r>
            <a:r>
              <a:rPr lang="pt-BR" dirty="0"/>
              <a:t>,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D21A25-032A-664A-87F0-B1BDD1840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88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UTF-8</a:t>
            </a: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dirty="0"/>
              <a:t>Um dos padrões mais utilizados da atualidade é o UTF-8 (8-bit Unicode Transformation Format) </a:t>
            </a:r>
          </a:p>
          <a:p>
            <a:pPr lvl="0"/>
            <a:r>
              <a:rPr lang="pt-BR" dirty="0"/>
              <a:t>É um tipo de codificação binária (Unicode) de comprimento variável. </a:t>
            </a:r>
          </a:p>
          <a:p>
            <a:pPr lvl="0"/>
            <a:r>
              <a:rPr lang="pt-BR" dirty="0"/>
              <a:t>UTF-8 </a:t>
            </a:r>
            <a:r>
              <a:rPr lang="pt-BR" dirty="0" err="1"/>
              <a:t>pode</a:t>
            </a:r>
            <a:r>
              <a:rPr lang="pt-BR" dirty="0"/>
              <a:t> </a:t>
            </a:r>
            <a:r>
              <a:rPr lang="pt-BR" dirty="0" err="1"/>
              <a:t>representar</a:t>
            </a:r>
            <a:r>
              <a:rPr lang="pt-BR" dirty="0"/>
              <a:t> </a:t>
            </a:r>
            <a:r>
              <a:rPr lang="pt-BR" dirty="0" err="1"/>
              <a:t>qualquer</a:t>
            </a:r>
            <a:r>
              <a:rPr lang="pt-BR" dirty="0"/>
              <a:t> </a:t>
            </a:r>
            <a:r>
              <a:rPr lang="pt-BR" dirty="0" err="1"/>
              <a:t>caractere</a:t>
            </a:r>
            <a:r>
              <a:rPr lang="pt-BR" dirty="0"/>
              <a:t> universal </a:t>
            </a:r>
            <a:r>
              <a:rPr lang="pt-BR" dirty="0" err="1"/>
              <a:t>padrão</a:t>
            </a:r>
            <a:r>
              <a:rPr lang="pt-BR" dirty="0"/>
              <a:t> do </a:t>
            </a:r>
            <a:r>
              <a:rPr lang="pt-BR" dirty="0">
                <a:hlinkClick r:id="rId3"/>
              </a:rPr>
              <a:t>Unicode</a:t>
            </a:r>
            <a:r>
              <a:rPr lang="pt-BR" dirty="0"/>
              <a:t>, </a:t>
            </a:r>
            <a:r>
              <a:rPr lang="pt-BR" dirty="0" err="1"/>
              <a:t>sendo</a:t>
            </a:r>
            <a:r>
              <a:rPr lang="pt-BR" dirty="0"/>
              <a:t> </a:t>
            </a:r>
            <a:r>
              <a:rPr lang="pt-BR" dirty="0" err="1"/>
              <a:t>também</a:t>
            </a:r>
            <a:r>
              <a:rPr lang="pt-BR" dirty="0"/>
              <a:t> </a:t>
            </a:r>
            <a:r>
              <a:rPr lang="pt-BR" dirty="0" err="1"/>
              <a:t>compatível</a:t>
            </a:r>
            <a:r>
              <a:rPr lang="pt-BR" dirty="0"/>
              <a:t> com o </a:t>
            </a:r>
            <a:r>
              <a:rPr lang="pt-BR" dirty="0">
                <a:hlinkClick r:id="rId4"/>
              </a:rPr>
              <a:t>ASCII</a:t>
            </a:r>
            <a:endParaRPr lang="pt-BR" dirty="0"/>
          </a:p>
          <a:p>
            <a:pPr lvl="1"/>
            <a:r>
              <a:rPr lang="pt-BR" dirty="0"/>
              <a:t>Por esta razão, está lentamente a ser adaptado como tipo de codificação padrão para </a:t>
            </a:r>
            <a:r>
              <a:rPr lang="pt-BR" dirty="0" err="1"/>
              <a:t>email</a:t>
            </a:r>
            <a:r>
              <a:rPr lang="pt-BR" dirty="0"/>
              <a:t>, páginas web, e outros locais onde os caracteres são armazenados.</a:t>
            </a:r>
          </a:p>
          <a:p>
            <a:pPr lvl="0"/>
            <a:endParaRPr lang="pt-BR" dirty="0"/>
          </a:p>
          <a:p>
            <a:pPr lvl="0"/>
            <a:endParaRPr lang="pt-BR"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82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BFB48-CD24-8243-AE15-86141223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2" y="445025"/>
            <a:ext cx="8713767" cy="572700"/>
          </a:xfrm>
        </p:spPr>
        <p:txBody>
          <a:bodyPr/>
          <a:lstStyle/>
          <a:p>
            <a:r>
              <a:rPr lang="pt-BR" dirty="0"/>
              <a:t>Unicode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19F617-3D8C-8540-A024-FE2D552C0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D82EB0-FDD7-6949-8CB1-184B4C47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881FBA-6674-7741-9975-6D188282E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37" y="0"/>
            <a:ext cx="6210126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DB718-A581-3D45-ABB6-8EA23D5E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7E87D9-7C93-9945-9993-94E555F62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CFCD5A-23DA-BC4E-8177-A4A8120C4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233E4A-9CFA-9C42-9A9D-95D9685D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376305"/>
            <a:ext cx="8144933" cy="43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Unicode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F9DE755-349D-634B-9E08-B2CB115BE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Klingon</a:t>
            </a:r>
            <a:r>
              <a:rPr lang="pt-BR" dirty="0"/>
              <a:t>...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19</a:t>
            </a:fld>
            <a:endParaRPr lang="en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4ACEA5B-EBB3-0245-8311-59EF2A6D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60" y="-522617"/>
            <a:ext cx="4026839" cy="58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3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/>
              <a:t>Conteúdo Programático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</a:t>
            </a:fld>
            <a:endParaRPr lang="en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C48C2E03-FC58-E44A-8991-654DAD846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23906"/>
              </p:ext>
            </p:extLst>
          </p:nvPr>
        </p:nvGraphicFramePr>
        <p:xfrm>
          <a:off x="311699" y="1152476"/>
          <a:ext cx="8520600" cy="39605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912182">
                  <a:extLst>
                    <a:ext uri="{9D8B030D-6E8A-4147-A177-3AD203B41FA5}">
                      <a16:colId xmlns:a16="http://schemas.microsoft.com/office/drawing/2014/main" val="3173431063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134763139"/>
                    </a:ext>
                  </a:extLst>
                </a:gridCol>
                <a:gridCol w="6696236">
                  <a:extLst>
                    <a:ext uri="{9D8B030D-6E8A-4147-A177-3AD203B41FA5}">
                      <a16:colId xmlns:a16="http://schemas.microsoft.com/office/drawing/2014/main" val="4251265041"/>
                    </a:ext>
                  </a:extLst>
                </a:gridCol>
              </a:tblGrid>
              <a:tr h="25813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dirty="0">
                          <a:effectLst/>
                        </a:rPr>
                        <a:t>AULA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DATA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TEORIA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5339562"/>
                  </a:ext>
                </a:extLst>
              </a:tr>
              <a:tr h="15813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10/08/20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Introdução a disciplina. Introdução a Python :Estrutura Sequencial, Condicional e Estruturas de Repetição;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1573888749"/>
                  </a:ext>
                </a:extLst>
              </a:tr>
              <a:tr h="25813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17/08/20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Vetores ou Listas;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128255301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3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24/08/20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Listas Aninhadas ou Matrizes;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4167285368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4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31/08/20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Modularização (Funções com/sem passagem de parâmetro, com/sem retorno);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2427392671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solidFill>
                            <a:srgbClr val="FF0000"/>
                          </a:solidFill>
                          <a:effectLst/>
                        </a:rPr>
                        <a:t>14/09/20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solidFill>
                            <a:srgbClr val="FF0000"/>
                          </a:solidFill>
                          <a:effectLst/>
                        </a:rPr>
                        <a:t>Manipulação de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  <a:effectLst/>
                        </a:rPr>
                        <a:t>Strings</a:t>
                      </a:r>
                      <a:endParaRPr lang="pt-BR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3372963296"/>
                  </a:ext>
                </a:extLst>
              </a:tr>
              <a:tr h="20510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6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21/09/20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Manipulação de Arquivos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3351297537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7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28/09/20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Dicionários e Tuplas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2248646970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endParaRPr lang="pt-BR">
                        <a:effectLst/>
                      </a:endParaRP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05/10/20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P1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3659052937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8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19/10/20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Introdução à POO - Classes e Objetos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3532243717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9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26/10/20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Introdução à biblioteca Pandas</a:t>
                      </a:r>
                    </a:p>
                  </a:txBody>
                  <a:tcPr marL="36000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19227960"/>
                  </a:ext>
                </a:extLst>
              </a:tr>
              <a:tr h="25813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09/11/20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Introdução à bibliotecas matemáticas e gráficas </a:t>
                      </a:r>
                      <a:r>
                        <a:rPr lang="pt-BR" dirty="0" err="1">
                          <a:effectLst/>
                        </a:rPr>
                        <a:t>numpy</a:t>
                      </a:r>
                      <a:r>
                        <a:rPr lang="pt-BR" dirty="0">
                          <a:effectLst/>
                        </a:rPr>
                        <a:t> e </a:t>
                      </a:r>
                      <a:r>
                        <a:rPr lang="pt-BR" dirty="0" err="1">
                          <a:effectLst/>
                        </a:rPr>
                        <a:t>matplotlib</a:t>
                      </a:r>
                      <a:r>
                        <a:rPr lang="pt-BR" dirty="0">
                          <a:effectLst/>
                        </a:rPr>
                        <a:t>. Manipulação de gráficos </a:t>
                      </a:r>
                      <a:r>
                        <a:rPr lang="pt-BR" dirty="0" err="1">
                          <a:effectLst/>
                        </a:rPr>
                        <a:t>multiplos</a:t>
                      </a:r>
                      <a:r>
                        <a:rPr lang="pt-BR" dirty="0">
                          <a:effectLst/>
                        </a:rPr>
                        <a:t> e de barras;</a:t>
                      </a:r>
                    </a:p>
                  </a:txBody>
                  <a:tcPr marL="36000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25959451"/>
                  </a:ext>
                </a:extLst>
              </a:tr>
              <a:tr h="13964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11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16/11/20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>
                          <a:effectLst/>
                        </a:rPr>
                        <a:t>Interface Gráfica do Usuário (GUI)</a:t>
                      </a:r>
                    </a:p>
                  </a:txBody>
                  <a:tcPr marL="36000" marR="0" marT="19050" marB="19050" anchor="b"/>
                </a:tc>
                <a:extLst>
                  <a:ext uri="{0D108BD9-81ED-4DB2-BD59-A6C34878D82A}">
                    <a16:rowId xmlns:a16="http://schemas.microsoft.com/office/drawing/2014/main" val="2006357630"/>
                  </a:ext>
                </a:extLst>
              </a:tr>
              <a:tr h="115209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12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>
                          <a:effectLst/>
                        </a:rPr>
                        <a:t>23/11/20</a:t>
                      </a:r>
                    </a:p>
                  </a:txBody>
                  <a:tcPr marL="36000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dirty="0">
                          <a:effectLst/>
                        </a:rPr>
                        <a:t>P2</a:t>
                      </a:r>
                    </a:p>
                  </a:txBody>
                  <a:tcPr marL="36000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524434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3FD9E-1840-7348-A871-B47F47D8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 em Python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95A4B-7728-3A4C-8D39-B82938EE9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Regular Python </a:t>
            </a:r>
            <a:r>
              <a:rPr lang="pt-BR" dirty="0" err="1"/>
              <a:t>strings</a:t>
            </a:r>
            <a:r>
              <a:rPr lang="pt-BR" dirty="0"/>
              <a:t> are *</a:t>
            </a:r>
            <a:r>
              <a:rPr lang="pt-BR" dirty="0" err="1"/>
              <a:t>not</a:t>
            </a:r>
            <a:r>
              <a:rPr lang="pt-BR" dirty="0"/>
              <a:t>* </a:t>
            </a:r>
            <a:r>
              <a:rPr lang="pt-BR" dirty="0" err="1"/>
              <a:t>unicode</a:t>
            </a:r>
            <a:r>
              <a:rPr lang="pt-BR" dirty="0"/>
              <a:t>,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plain</a:t>
            </a:r>
            <a:r>
              <a:rPr lang="pt-BR" dirty="0"/>
              <a:t> bytes. </a:t>
            </a:r>
          </a:p>
          <a:p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unicode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, use </a:t>
            </a:r>
            <a:r>
              <a:rPr lang="pt-BR" dirty="0" err="1"/>
              <a:t>the</a:t>
            </a:r>
            <a:r>
              <a:rPr lang="pt-BR" dirty="0"/>
              <a:t> '</a:t>
            </a:r>
            <a:r>
              <a:rPr lang="pt-BR" dirty="0" err="1"/>
              <a:t>u</a:t>
            </a:r>
            <a:r>
              <a:rPr lang="pt-BR" dirty="0"/>
              <a:t>' </a:t>
            </a:r>
            <a:r>
              <a:rPr lang="pt-BR" dirty="0" err="1"/>
              <a:t>prefix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literal.</a:t>
            </a:r>
          </a:p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&gt; </a:t>
            </a:r>
            <a:r>
              <a:rPr lang="pt-BR" dirty="0" err="1"/>
              <a:t>ustring</a:t>
            </a:r>
            <a:r>
              <a:rPr lang="pt-BR" dirty="0"/>
              <a:t> = </a:t>
            </a:r>
            <a:r>
              <a:rPr lang="pt-BR" dirty="0" err="1"/>
              <a:t>u'A</a:t>
            </a:r>
            <a:r>
              <a:rPr lang="pt-BR" dirty="0"/>
              <a:t> </a:t>
            </a:r>
            <a:r>
              <a:rPr lang="pt-BR" dirty="0" err="1"/>
              <a:t>unicode</a:t>
            </a:r>
            <a:r>
              <a:rPr lang="pt-BR" dirty="0"/>
              <a:t> \u018e </a:t>
            </a:r>
            <a:r>
              <a:rPr lang="pt-BR" dirty="0" err="1"/>
              <a:t>string</a:t>
            </a:r>
            <a:r>
              <a:rPr lang="pt-BR" dirty="0"/>
              <a:t> \xf1'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7949D9-54A7-D444-A7B9-582C74EFB1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1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Unicode </a:t>
            </a:r>
            <a:r>
              <a:rPr lang="en" dirty="0" err="1"/>
              <a:t>em</a:t>
            </a:r>
            <a:r>
              <a:rPr lang="en" dirty="0"/>
              <a:t> Python</a:t>
            </a:r>
            <a:endParaRPr dirty="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 i="1" dirty="0">
                <a:solidFill>
                  <a:schemeClr val="dk2"/>
                </a:solidFill>
              </a:rPr>
              <a:t>print()</a:t>
            </a:r>
            <a:r>
              <a:rPr lang="en" b="1" dirty="0">
                <a:solidFill>
                  <a:srgbClr val="000000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com </a:t>
            </a:r>
            <a:r>
              <a:rPr lang="en" dirty="0" err="1">
                <a:solidFill>
                  <a:srgbClr val="000000"/>
                </a:solidFill>
              </a:rPr>
              <a:t>unicode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pt-BR" dirty="0">
              <a:solidFill>
                <a:srgbClr val="000000"/>
              </a:solidFill>
            </a:endParaRPr>
          </a:p>
          <a:p>
            <a:pPr marL="914400" lvl="2" indent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No Python, </a:t>
            </a:r>
            <a:r>
              <a:rPr lang="en" dirty="0" err="1">
                <a:solidFill>
                  <a:srgbClr val="000000"/>
                </a:solidFill>
              </a:rPr>
              <a:t>aspas</a:t>
            </a:r>
            <a:r>
              <a:rPr lang="en" dirty="0">
                <a:solidFill>
                  <a:srgbClr val="000000"/>
                </a:solidFill>
              </a:rPr>
              <a:t> simples </a:t>
            </a:r>
            <a:r>
              <a:rPr lang="en" dirty="0" err="1">
                <a:solidFill>
                  <a:srgbClr val="000000"/>
                </a:solidFill>
              </a:rPr>
              <a:t>ou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duplas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são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intercambiáveis</a:t>
            </a:r>
            <a:r>
              <a:rPr lang="en" dirty="0">
                <a:solidFill>
                  <a:srgbClr val="000000"/>
                </a:solidFill>
              </a:rPr>
              <a:t> para </a:t>
            </a:r>
            <a:r>
              <a:rPr lang="en" dirty="0" err="1">
                <a:solidFill>
                  <a:srgbClr val="000000"/>
                </a:solidFill>
              </a:rPr>
              <a:t>representar</a:t>
            </a:r>
            <a:r>
              <a:rPr lang="en" dirty="0">
                <a:solidFill>
                  <a:srgbClr val="000000"/>
                </a:solidFill>
              </a:rPr>
              <a:t> strings  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12" y="1152475"/>
            <a:ext cx="2194575" cy="287292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69929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109BE-6F3B-FC48-8FCA-9D13D89B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Unicode </a:t>
            </a:r>
            <a:r>
              <a:rPr lang="en" dirty="0" err="1"/>
              <a:t>em</a:t>
            </a:r>
            <a:r>
              <a:rPr lang="en" dirty="0"/>
              <a:t> Python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7F9ED3-E1E4-2442-867D-B4EF0CBFA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﻿# </a:t>
            </a:r>
            <a:r>
              <a:rPr lang="pt-BR" dirty="0" err="1">
                <a:latin typeface="Courier" pitchFamily="2" charset="0"/>
              </a:rPr>
              <a:t>grinning</a:t>
            </a:r>
            <a:r>
              <a:rPr lang="pt-BR" dirty="0">
                <a:latin typeface="Courier" pitchFamily="2" charset="0"/>
              </a:rPr>
              <a:t> face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("\U0001f600") 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# </a:t>
            </a:r>
            <a:r>
              <a:rPr lang="pt-BR" dirty="0" err="1">
                <a:latin typeface="Courier" pitchFamily="2" charset="0"/>
              </a:rPr>
              <a:t>grinning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squinting</a:t>
            </a:r>
            <a:r>
              <a:rPr lang="pt-BR" dirty="0">
                <a:latin typeface="Courier" pitchFamily="2" charset="0"/>
              </a:rPr>
              <a:t> face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("\U0001F606")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# </a:t>
            </a:r>
            <a:r>
              <a:rPr lang="pt-BR" dirty="0" err="1">
                <a:latin typeface="Courier" pitchFamily="2" charset="0"/>
              </a:rPr>
              <a:t>rolling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on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the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floor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laughing</a:t>
            </a:r>
            <a:r>
              <a:rPr lang="pt-BR" dirty="0"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("\U0001F923")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738F6F-1114-FF4C-8C32-435C91B69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70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Unicode – </a:t>
            </a:r>
            <a:r>
              <a:rPr lang="pt-BR" dirty="0" err="1"/>
              <a:t>ord</a:t>
            </a:r>
            <a:r>
              <a:rPr lang="pt-BR" dirty="0"/>
              <a:t>()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dirty="0">
                <a:solidFill>
                  <a:srgbClr val="000000"/>
                </a:solidFill>
              </a:rPr>
              <a:t>I</a:t>
            </a:r>
            <a:r>
              <a:rPr lang="pt-BR" dirty="0" err="1"/>
              <a:t>mprimir</a:t>
            </a:r>
            <a:r>
              <a:rPr lang="pt-BR" dirty="0"/>
              <a:t> o valor ASCII/Unicode de um caractere - função </a:t>
            </a:r>
            <a:r>
              <a:rPr lang="pt-BR" dirty="0" err="1"/>
              <a:t>ord</a:t>
            </a:r>
            <a:r>
              <a:rPr lang="pt-BR" dirty="0"/>
              <a:t>( ):</a:t>
            </a:r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endParaRPr lang="pt-BR"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23</a:t>
            </a:fld>
            <a:endParaRPr lang="en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00" y="1725275"/>
            <a:ext cx="2477800" cy="31971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84109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Unicode – </a:t>
            </a:r>
            <a:r>
              <a:rPr lang="pt-BR" dirty="0" err="1"/>
              <a:t>ord</a:t>
            </a:r>
            <a:r>
              <a:rPr lang="pt-BR" dirty="0"/>
              <a:t>()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F2033E-12EA-274F-8399-C64B797D5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﻿</a:t>
            </a: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ord</a:t>
            </a:r>
            <a:r>
              <a:rPr lang="pt-BR" dirty="0">
                <a:latin typeface="Courier" pitchFamily="2" charset="0"/>
              </a:rPr>
              <a:t>('a'))</a:t>
            </a:r>
          </a:p>
          <a:p>
            <a:pPr marL="114300" indent="0">
              <a:buNone/>
            </a:pPr>
            <a:endParaRPr lang="pt-BR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ord</a:t>
            </a:r>
            <a:r>
              <a:rPr lang="pt-BR" dirty="0">
                <a:latin typeface="Courier" pitchFamily="2" charset="0"/>
              </a:rPr>
              <a:t>('á'))</a:t>
            </a:r>
          </a:p>
          <a:p>
            <a:pPr marL="114300" indent="0">
              <a:buNone/>
            </a:pPr>
            <a:endParaRPr lang="pt-BR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ord</a:t>
            </a:r>
            <a:r>
              <a:rPr lang="pt-BR" dirty="0">
                <a:latin typeface="Courier" pitchFamily="2" charset="0"/>
              </a:rPr>
              <a:t>('</a:t>
            </a:r>
            <a:r>
              <a:rPr lang="pt-BR" dirty="0" err="1">
                <a:latin typeface="Courier" pitchFamily="2" charset="0"/>
              </a:rPr>
              <a:t>ç</a:t>
            </a:r>
            <a:r>
              <a:rPr lang="pt-BR" dirty="0">
                <a:latin typeface="Courier" pitchFamily="2" charset="0"/>
              </a:rPr>
              <a:t>'))</a:t>
            </a:r>
          </a:p>
          <a:p>
            <a:pPr marL="114300" indent="0">
              <a:buNone/>
            </a:pPr>
            <a:endParaRPr lang="pt-BR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ord</a:t>
            </a:r>
            <a:r>
              <a:rPr lang="pt-BR" dirty="0">
                <a:latin typeface="Courier" pitchFamily="2" charset="0"/>
              </a:rPr>
              <a:t>('😀'))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632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Unicode – </a:t>
            </a:r>
            <a:r>
              <a:rPr lang="en" dirty="0" err="1"/>
              <a:t>chr</a:t>
            </a:r>
            <a:r>
              <a:rPr lang="en" dirty="0"/>
              <a:t>()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 err="1">
                <a:solidFill>
                  <a:srgbClr val="000000"/>
                </a:solidFill>
              </a:rPr>
              <a:t>Imprimir</a:t>
            </a:r>
            <a:r>
              <a:rPr lang="en" dirty="0">
                <a:solidFill>
                  <a:srgbClr val="000000"/>
                </a:solidFill>
              </a:rPr>
              <a:t> o </a:t>
            </a:r>
            <a:r>
              <a:rPr lang="en" b="1" dirty="0" err="1">
                <a:solidFill>
                  <a:schemeClr val="dk2"/>
                </a:solidFill>
              </a:rPr>
              <a:t>caractere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a </a:t>
            </a:r>
            <a:r>
              <a:rPr lang="en" dirty="0" err="1">
                <a:solidFill>
                  <a:srgbClr val="000000"/>
                </a:solidFill>
              </a:rPr>
              <a:t>partir</a:t>
            </a:r>
            <a:r>
              <a:rPr lang="en" dirty="0">
                <a:solidFill>
                  <a:srgbClr val="000000"/>
                </a:solidFill>
              </a:rPr>
              <a:t> de um valor </a:t>
            </a:r>
            <a:r>
              <a:rPr lang="en" b="1" dirty="0">
                <a:solidFill>
                  <a:schemeClr val="dk2"/>
                </a:solidFill>
              </a:rPr>
              <a:t>ASCII/Unicode </a:t>
            </a:r>
            <a:r>
              <a:rPr lang="en" dirty="0">
                <a:solidFill>
                  <a:srgbClr val="000000"/>
                </a:solidFill>
              </a:rPr>
              <a:t>- </a:t>
            </a:r>
            <a:r>
              <a:rPr lang="en" dirty="0" err="1">
                <a:solidFill>
                  <a:srgbClr val="000000"/>
                </a:solidFill>
              </a:rPr>
              <a:t>função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chemeClr val="dk2"/>
                </a:solidFill>
              </a:rPr>
              <a:t>chr</a:t>
            </a:r>
            <a:r>
              <a:rPr lang="en" b="1" dirty="0">
                <a:solidFill>
                  <a:schemeClr val="dk2"/>
                </a:solidFill>
              </a:rPr>
              <a:t>( ):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263" y="1602400"/>
            <a:ext cx="2603875" cy="33102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819" y="3779063"/>
            <a:ext cx="2928800" cy="12066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" name="Google Shape;128;p22"/>
          <p:cNvSpPr txBox="1"/>
          <p:nvPr/>
        </p:nvSpPr>
        <p:spPr>
          <a:xfrm>
            <a:off x="5629800" y="3387546"/>
            <a:ext cx="32025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Proxima Nova"/>
                <a:ea typeface="Proxima Nova"/>
                <a:cs typeface="Proxima Nova"/>
                <a:sym typeface="Proxima Nova"/>
              </a:rPr>
              <a:t>Exemplo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: entrada </a:t>
            </a:r>
            <a:r>
              <a:rPr lang="en" dirty="0" err="1">
                <a:latin typeface="Proxima Nova"/>
                <a:ea typeface="Proxima Nova"/>
                <a:cs typeface="Proxima Nova"/>
                <a:sym typeface="Proxima Nova"/>
              </a:rPr>
              <a:t>em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hexadecimal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6892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7A093-7C28-1F41-B820-B35EA68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0BB67F-731A-EB4E-81FA-F673EA22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Strings</a:t>
            </a:r>
            <a:r>
              <a:rPr lang="pt-BR" dirty="0"/>
              <a:t> são cadeias de caracteres: </a:t>
            </a:r>
          </a:p>
          <a:p>
            <a:pPr lvl="1"/>
            <a:r>
              <a:rPr lang="pt-BR" dirty="0"/>
              <a:t>Sequência de caracteres</a:t>
            </a:r>
          </a:p>
          <a:p>
            <a:r>
              <a:rPr lang="pt-BR" dirty="0" err="1"/>
              <a:t>String</a:t>
            </a:r>
            <a:r>
              <a:rPr lang="pt-BR" dirty="0"/>
              <a:t> em Python são cercados por aspas simples ou aspas duplas:</a:t>
            </a:r>
          </a:p>
          <a:p>
            <a:pPr lvl="1"/>
            <a:r>
              <a:rPr lang="pt-BR" dirty="0"/>
              <a:t>'</a:t>
            </a:r>
            <a:r>
              <a:rPr lang="pt-BR" dirty="0" err="1"/>
              <a:t>hello</a:t>
            </a:r>
            <a:r>
              <a:rPr lang="pt-BR" dirty="0"/>
              <a:t>' é igual a "</a:t>
            </a:r>
            <a:r>
              <a:rPr lang="pt-BR" dirty="0" err="1"/>
              <a:t>hello</a:t>
            </a:r>
            <a:r>
              <a:rPr lang="pt-BR" dirty="0"/>
              <a:t>".</a:t>
            </a:r>
          </a:p>
          <a:p>
            <a:r>
              <a:rPr lang="pt-BR" dirty="0"/>
              <a:t>Exemplo:</a:t>
            </a:r>
          </a:p>
          <a:p>
            <a:pPr lvl="1"/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("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")</a:t>
            </a:r>
          </a:p>
          <a:p>
            <a:pPr lvl="1"/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')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0DC898-0B62-4344-8038-377BC8A67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758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aspas</a:t>
            </a:r>
            <a:r>
              <a:rPr lang="en" dirty="0"/>
              <a:t> </a:t>
            </a:r>
            <a:r>
              <a:rPr lang="en" dirty="0" err="1"/>
              <a:t>triplas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203800" y="1062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 Python também têm a opção de aspas triplas:</a:t>
            </a:r>
            <a:r>
              <a:rPr lang="en" b="1" i="1">
                <a:solidFill>
                  <a:schemeClr val="dk2"/>
                </a:solidFill>
              </a:rPr>
              <a:t> “”” texto “””</a:t>
            </a:r>
            <a:endParaRPr b="1" i="1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Este comando pode ser chamado de </a:t>
            </a:r>
            <a:r>
              <a:rPr lang="en" b="1">
                <a:solidFill>
                  <a:schemeClr val="dk2"/>
                </a:solidFill>
              </a:rPr>
              <a:t>bloco de string</a:t>
            </a:r>
            <a:endParaRPr b="1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Aspas triplas são bastante úteis para textos com múltiplas linhas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Exemplo: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925" y="2770750"/>
            <a:ext cx="1775750" cy="2518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880523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DE323-8BAB-2E43-B386-FBFEDE34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Atribuir </a:t>
            </a:r>
            <a:r>
              <a:rPr lang="pt-BR" dirty="0" err="1"/>
              <a:t>string</a:t>
            </a:r>
            <a:r>
              <a:rPr lang="pt-BR" dirty="0"/>
              <a:t> a uma variável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16FB00-5853-DE4D-88EF-E9A8622EB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atribuir uma </a:t>
            </a:r>
            <a:r>
              <a:rPr lang="pt-BR" dirty="0" err="1"/>
              <a:t>string</a:t>
            </a:r>
            <a:r>
              <a:rPr lang="pt-BR" dirty="0"/>
              <a:t> a uma variável se faz como se fosse qualquer outro literal:</a:t>
            </a:r>
          </a:p>
          <a:p>
            <a:pPr lvl="1"/>
            <a:r>
              <a:rPr lang="pt-BR" dirty="0"/>
              <a:t>Com o nome variável seguido por um sinal igual e a sequência:</a:t>
            </a:r>
          </a:p>
          <a:p>
            <a:r>
              <a:rPr lang="pt-BR" dirty="0"/>
              <a:t>Exemplo:</a:t>
            </a:r>
          </a:p>
          <a:p>
            <a:pPr lvl="1"/>
            <a:r>
              <a:rPr lang="pt-BR" dirty="0">
                <a:latin typeface="Courier" pitchFamily="2" charset="0"/>
              </a:rPr>
              <a:t>a = "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"</a:t>
            </a:r>
          </a:p>
          <a:p>
            <a:pPr lvl="1"/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(a)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B0A076-64B3-C04F-BC21-8E46F280D5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19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14A94-2AD4-CF43-9291-6B337F9C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Caracteres de escape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0D72EF-E673-374B-AF13-A808B861C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inserir caracteres que são ilegais em uma sequência, use um </a:t>
            </a:r>
            <a:r>
              <a:rPr lang="pt-BR" dirty="0" err="1"/>
              <a:t>caracter</a:t>
            </a:r>
            <a:r>
              <a:rPr lang="pt-BR" dirty="0"/>
              <a:t> de escape – </a:t>
            </a:r>
            <a:r>
              <a:rPr lang="pt-BR" i="1" dirty="0"/>
              <a:t>Escape </a:t>
            </a:r>
            <a:r>
              <a:rPr lang="pt-BR" i="1" dirty="0" err="1"/>
              <a:t>Character</a:t>
            </a:r>
            <a:endParaRPr lang="pt-BR" i="1" dirty="0"/>
          </a:p>
          <a:p>
            <a:r>
              <a:rPr lang="pt-BR" dirty="0"/>
              <a:t>Um </a:t>
            </a:r>
            <a:r>
              <a:rPr lang="pt-BR" dirty="0" err="1"/>
              <a:t>caracter</a:t>
            </a:r>
            <a:r>
              <a:rPr lang="pt-BR" dirty="0"/>
              <a:t> de escape é uma barra invertida seguido pelo </a:t>
            </a:r>
            <a:r>
              <a:rPr lang="pt-BR" dirty="0" err="1"/>
              <a:t>caracter</a:t>
            </a:r>
            <a:r>
              <a:rPr lang="pt-BR" dirty="0"/>
              <a:t> que você deseja inserir.</a:t>
            </a:r>
          </a:p>
          <a:p>
            <a:r>
              <a:rPr lang="pt-BR" dirty="0"/>
              <a:t>Um exemplo de um caractere ilegal é uma citação dupla dentro de uma </a:t>
            </a:r>
            <a:r>
              <a:rPr lang="pt-BR" dirty="0" err="1"/>
              <a:t>string</a:t>
            </a:r>
            <a:r>
              <a:rPr lang="pt-BR" dirty="0"/>
              <a:t> que é cercada por citações duplas:</a:t>
            </a:r>
          </a:p>
          <a:p>
            <a:pPr lvl="1"/>
            <a:r>
              <a:rPr lang="pt-BR" dirty="0" err="1"/>
              <a:t>txt</a:t>
            </a:r>
            <a:r>
              <a:rPr lang="pt-BR" dirty="0"/>
              <a:t> = "</a:t>
            </a:r>
            <a:r>
              <a:rPr lang="pt-BR" dirty="0" err="1"/>
              <a:t>We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so-called</a:t>
            </a:r>
            <a:r>
              <a:rPr lang="pt-BR" dirty="0"/>
              <a:t> "Vikings"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north</a:t>
            </a:r>
            <a:r>
              <a:rPr lang="pt-BR" dirty="0"/>
              <a:t>.”</a:t>
            </a:r>
          </a:p>
          <a:p>
            <a:pPr lvl="1"/>
            <a:r>
              <a:rPr lang="pt-BR" dirty="0"/>
              <a:t>Gera erro! - Deve ser usado \"	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F3825-F2D5-7F4D-801B-A7EA6E6A1C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95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FE3726-05AA-AE46-875F-421CA665C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Manipulação de </a:t>
            </a:r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02E245B-256A-BF40-A30B-B18A4AAB6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739292-E868-754F-A65A-E07817CE7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526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12879-98A7-5E4C-8738-CBFBAFC5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Caracteres de escape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D367E4-6657-F342-BBF0-F1ED56A53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pt-BR" dirty="0"/>
              <a:t>\’ 		Single </a:t>
            </a:r>
            <a:r>
              <a:rPr lang="pt-BR" dirty="0" err="1"/>
              <a:t>Quote</a:t>
            </a:r>
            <a:endParaRPr lang="pt-BR" dirty="0"/>
          </a:p>
          <a:p>
            <a:pPr fontAlgn="t"/>
            <a:r>
              <a:rPr lang="pt-BR" dirty="0"/>
              <a:t>\\ 		</a:t>
            </a:r>
            <a:r>
              <a:rPr lang="pt-BR" dirty="0" err="1"/>
              <a:t>Backslash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n</a:t>
            </a:r>
            <a:r>
              <a:rPr lang="pt-BR" dirty="0"/>
              <a:t>		New </a:t>
            </a:r>
            <a:r>
              <a:rPr lang="pt-BR" dirty="0" err="1"/>
              <a:t>Line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r</a:t>
            </a:r>
            <a:r>
              <a:rPr lang="pt-BR" dirty="0"/>
              <a:t>		</a:t>
            </a:r>
            <a:r>
              <a:rPr lang="pt-BR" dirty="0" err="1"/>
              <a:t>Carriage</a:t>
            </a:r>
            <a:r>
              <a:rPr lang="pt-BR" dirty="0"/>
              <a:t> </a:t>
            </a:r>
            <a:r>
              <a:rPr lang="pt-BR" dirty="0" err="1"/>
              <a:t>Return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t</a:t>
            </a:r>
            <a:r>
              <a:rPr lang="pt-BR" dirty="0"/>
              <a:t>		</a:t>
            </a:r>
            <a:r>
              <a:rPr lang="pt-BR" dirty="0" err="1"/>
              <a:t>Tab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b</a:t>
            </a:r>
            <a:r>
              <a:rPr lang="pt-BR" dirty="0"/>
              <a:t>		</a:t>
            </a:r>
            <a:r>
              <a:rPr lang="pt-BR" dirty="0" err="1"/>
              <a:t>Backspace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f</a:t>
            </a:r>
            <a:r>
              <a:rPr lang="pt-BR" dirty="0"/>
              <a:t>		</a:t>
            </a:r>
            <a:r>
              <a:rPr lang="pt-BR" dirty="0" err="1"/>
              <a:t>Form</a:t>
            </a:r>
            <a:r>
              <a:rPr lang="pt-BR" dirty="0"/>
              <a:t> </a:t>
            </a:r>
            <a:r>
              <a:rPr lang="pt-BR" dirty="0" err="1"/>
              <a:t>Feed</a:t>
            </a:r>
            <a:endParaRPr lang="pt-BR" dirty="0"/>
          </a:p>
          <a:p>
            <a:pPr fontAlgn="t"/>
            <a:r>
              <a:rPr lang="pt-BR" dirty="0"/>
              <a:t>\</a:t>
            </a:r>
            <a:r>
              <a:rPr lang="pt-BR" dirty="0" err="1"/>
              <a:t>xhh</a:t>
            </a:r>
            <a:r>
              <a:rPr lang="pt-BR" dirty="0"/>
              <a:t>	</a:t>
            </a:r>
            <a:r>
              <a:rPr lang="pt-BR" dirty="0" err="1"/>
              <a:t>Hex</a:t>
            </a:r>
            <a:r>
              <a:rPr lang="pt-BR" dirty="0"/>
              <a:t> </a:t>
            </a:r>
            <a:r>
              <a:rPr lang="pt-BR" dirty="0" err="1"/>
              <a:t>value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8D7A1-0235-D846-9DB2-C8C4FF9FF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49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FA447-BC10-474F-805D-ABBA6B5A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Strings</a:t>
            </a:r>
            <a:r>
              <a:rPr lang="pt-BR" dirty="0"/>
              <a:t> são </a:t>
            </a:r>
            <a:r>
              <a:rPr lang="pt-BR" dirty="0" err="1"/>
              <a:t>Arrays</a:t>
            </a:r>
            <a:r>
              <a:rPr lang="pt-BR" dirty="0"/>
              <a:t> !!!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DF23F4-6FE1-1444-A49C-8BE82B60B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Strings</a:t>
            </a:r>
            <a:r>
              <a:rPr lang="pt-BR" dirty="0"/>
              <a:t> are </a:t>
            </a:r>
            <a:r>
              <a:rPr lang="pt-BR" dirty="0" err="1"/>
              <a:t>Arrays</a:t>
            </a:r>
            <a:endParaRPr lang="pt-BR" dirty="0"/>
          </a:p>
          <a:p>
            <a:r>
              <a:rPr lang="pt-BR" dirty="0"/>
              <a:t>Como muitas outras linguagens de programação populares, </a:t>
            </a:r>
            <a:r>
              <a:rPr lang="pt-BR" dirty="0" err="1"/>
              <a:t>strings</a:t>
            </a:r>
            <a:r>
              <a:rPr lang="pt-BR" dirty="0"/>
              <a:t> em Python são </a:t>
            </a:r>
            <a:r>
              <a:rPr lang="pt-BR" dirty="0" err="1"/>
              <a:t>arrays</a:t>
            </a:r>
            <a:r>
              <a:rPr lang="pt-BR" dirty="0"/>
              <a:t>, </a:t>
            </a:r>
            <a:r>
              <a:rPr lang="pt-BR" dirty="0" err="1"/>
              <a:t>tuplas</a:t>
            </a:r>
            <a:r>
              <a:rPr lang="pt-BR" dirty="0"/>
              <a:t> de bytes representando caracteres Unicode.</a:t>
            </a:r>
          </a:p>
          <a:p>
            <a:r>
              <a:rPr lang="pt-BR" dirty="0"/>
              <a:t>No entanto, Python não tem um tipo de dados de caractere:</a:t>
            </a:r>
          </a:p>
          <a:p>
            <a:pPr lvl="1"/>
            <a:r>
              <a:rPr lang="pt-BR" dirty="0"/>
              <a:t>um único caractere é simplesmente uma sequência com um comprimento de 1.</a:t>
            </a:r>
          </a:p>
          <a:p>
            <a:r>
              <a:rPr lang="pt-BR" dirty="0"/>
              <a:t>Colchetes podem ser usados para acessar elementos da </a:t>
            </a:r>
            <a:r>
              <a:rPr lang="pt-BR" dirty="0" err="1"/>
              <a:t>string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004B9A-0EC2-C840-880A-F7E00C6F0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54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Índices</a:t>
            </a:r>
            <a:endParaRPr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03800" y="1062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De </a:t>
            </a:r>
            <a:r>
              <a:rPr lang="en" dirty="0" err="1">
                <a:solidFill>
                  <a:srgbClr val="000000"/>
                </a:solidFill>
              </a:rPr>
              <a:t>uma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maneira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geral</a:t>
            </a:r>
            <a:r>
              <a:rPr lang="en" dirty="0">
                <a:solidFill>
                  <a:srgbClr val="000000"/>
                </a:solidFill>
              </a:rPr>
              <a:t>, </a:t>
            </a:r>
            <a:r>
              <a:rPr lang="en" i="1" dirty="0">
                <a:solidFill>
                  <a:srgbClr val="000000"/>
                </a:solidFill>
              </a:rPr>
              <a:t>strings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são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b="1" dirty="0" err="1">
                <a:solidFill>
                  <a:schemeClr val="dk2"/>
                </a:solidFill>
              </a:rPr>
              <a:t>tuplas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de </a:t>
            </a:r>
            <a:r>
              <a:rPr lang="en" dirty="0" err="1">
                <a:solidFill>
                  <a:srgbClr val="000000"/>
                </a:solidFill>
              </a:rPr>
              <a:t>caracteres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Podemos </a:t>
            </a:r>
            <a:r>
              <a:rPr lang="en" dirty="0" err="1">
                <a:solidFill>
                  <a:srgbClr val="000000"/>
                </a:solidFill>
              </a:rPr>
              <a:t>acessar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cada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caractere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utilizando</a:t>
            </a:r>
            <a:r>
              <a:rPr lang="en" dirty="0">
                <a:solidFill>
                  <a:srgbClr val="000000"/>
                </a:solidFill>
              </a:rPr>
              <a:t> o </a:t>
            </a:r>
            <a:r>
              <a:rPr lang="en" dirty="0" err="1">
                <a:solidFill>
                  <a:srgbClr val="000000"/>
                </a:solidFill>
              </a:rPr>
              <a:t>índice</a:t>
            </a:r>
            <a:r>
              <a:rPr lang="en" dirty="0">
                <a:solidFill>
                  <a:srgbClr val="000000"/>
                </a:solidFill>
              </a:rPr>
              <a:t> de </a:t>
            </a:r>
            <a:r>
              <a:rPr lang="en" dirty="0" err="1">
                <a:solidFill>
                  <a:srgbClr val="000000"/>
                </a:solidFill>
              </a:rPr>
              <a:t>sua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posição</a:t>
            </a:r>
            <a:r>
              <a:rPr lang="en" dirty="0">
                <a:solidFill>
                  <a:srgbClr val="000000"/>
                </a:solidFill>
              </a:rPr>
              <a:t> dentro da </a:t>
            </a:r>
            <a:r>
              <a:rPr lang="en" i="1" dirty="0">
                <a:solidFill>
                  <a:srgbClr val="000000"/>
                </a:solidFill>
              </a:rPr>
              <a:t>String</a:t>
            </a:r>
            <a:endParaRPr i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 err="1">
                <a:solidFill>
                  <a:srgbClr val="000000"/>
                </a:solidFill>
              </a:rPr>
              <a:t>Exemplos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50" y="3154918"/>
            <a:ext cx="1816425" cy="163802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750" y="3154916"/>
            <a:ext cx="1816425" cy="1649757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875" y="3161367"/>
            <a:ext cx="1913721" cy="164975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75845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Fatiamento</a:t>
            </a:r>
            <a:r>
              <a:rPr lang="en" dirty="0"/>
              <a:t> (</a:t>
            </a:r>
            <a:r>
              <a:rPr lang="en" i="1" dirty="0"/>
              <a:t>slicing</a:t>
            </a:r>
            <a:r>
              <a:rPr lang="en" dirty="0"/>
              <a:t>)</a:t>
            </a:r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203800" y="1062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Podemos também utilizar o fatiamento (</a:t>
            </a:r>
            <a:r>
              <a:rPr lang="en" i="1">
                <a:solidFill>
                  <a:srgbClr val="000000"/>
                </a:solidFill>
              </a:rPr>
              <a:t>slicing</a:t>
            </a:r>
            <a:r>
              <a:rPr lang="en">
                <a:solidFill>
                  <a:srgbClr val="000000"/>
                </a:solidFill>
              </a:rPr>
              <a:t>) nas strings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 fatiamento serve para extrairmos uma seção específica da </a:t>
            </a:r>
            <a:r>
              <a:rPr lang="en" i="1">
                <a:solidFill>
                  <a:srgbClr val="000000"/>
                </a:solidFill>
              </a:rPr>
              <a:t>string</a:t>
            </a:r>
            <a:endParaRPr i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Exemplos: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750" y="3167294"/>
            <a:ext cx="1996650" cy="15286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70" y="3167294"/>
            <a:ext cx="1825051" cy="15286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525" y="3167289"/>
            <a:ext cx="1825050" cy="1531186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9108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Imutabilidade</a:t>
            </a:r>
            <a:endParaRPr dirty="0"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203800" y="101772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 strings seguem o conceito de imutabilidade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Isso quer dizer que não é possível alterar um único caractere de uma string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Por exemplo: Alterar o “s” por “z” na palavra “spam”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73" y="3064933"/>
            <a:ext cx="6912854" cy="2078567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24980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Imutabilidade</a:t>
            </a:r>
            <a:endParaRPr dirty="0"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203800" y="101772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Para alterarmos um ou mais caracteres de uma string, normalmente criamos outra variável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Exemplo: alterar ‘s’ por ‘z’ na palavra “spam”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878" y="2571750"/>
            <a:ext cx="3210444" cy="23101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7666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D2117-21B9-3C49-B94C-3B72622B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Copiando uma </a:t>
            </a:r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C38D7-01FD-294D-9130-44E563D4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possível criar uma copia de uma </a:t>
            </a:r>
            <a:r>
              <a:rPr lang="pt-BR" dirty="0" err="1"/>
              <a:t>string</a:t>
            </a:r>
            <a:r>
              <a:rPr lang="pt-BR" dirty="0"/>
              <a:t> em Python:</a:t>
            </a:r>
          </a:p>
          <a:p>
            <a:pPr lvl="1"/>
            <a:r>
              <a:rPr lang="pt-BR" dirty="0"/>
              <a:t>Elas são imutáveis!</a:t>
            </a:r>
          </a:p>
          <a:p>
            <a:r>
              <a:rPr lang="pt-BR" dirty="0"/>
              <a:t>Uma cópia de uma </a:t>
            </a:r>
            <a:r>
              <a:rPr lang="pt-BR" dirty="0" err="1"/>
              <a:t>string</a:t>
            </a:r>
            <a:r>
              <a:rPr lang="pt-BR" dirty="0"/>
              <a:t> sempre retorna uma referência a original, de qualquer maneira que seja feita:</a:t>
            </a:r>
          </a:p>
          <a:p>
            <a:pPr lvl="1"/>
            <a:r>
              <a:rPr lang="pt-BR" dirty="0"/>
              <a:t>Uma cópia usando </a:t>
            </a:r>
            <a:r>
              <a:rPr lang="pt-BR" dirty="0" err="1"/>
              <a:t>srt</a:t>
            </a:r>
            <a:r>
              <a:rPr lang="pt-BR" dirty="0"/>
              <a:t>()</a:t>
            </a:r>
          </a:p>
          <a:p>
            <a:pPr lvl="1"/>
            <a:r>
              <a:rPr lang="pt-BR" dirty="0"/>
              <a:t>Fatiando a </a:t>
            </a:r>
            <a:r>
              <a:rPr lang="pt-BR" dirty="0" err="1"/>
              <a:t>string</a:t>
            </a:r>
            <a:endParaRPr lang="pt-BR" dirty="0"/>
          </a:p>
          <a:p>
            <a:pPr lvl="1"/>
            <a:r>
              <a:rPr lang="pt-BR" dirty="0"/>
              <a:t>Concatenando com uma </a:t>
            </a:r>
            <a:r>
              <a:rPr lang="pt-BR" dirty="0" err="1"/>
              <a:t>string</a:t>
            </a:r>
            <a:r>
              <a:rPr lang="pt-BR" dirty="0"/>
              <a:t> vazia...</a:t>
            </a:r>
          </a:p>
          <a:p>
            <a:r>
              <a:rPr lang="pt-BR" dirty="0"/>
              <a:t>Ver em </a:t>
            </a:r>
            <a:r>
              <a:rPr lang="pt-BR" dirty="0" err="1"/>
              <a:t>pythontutor.com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2C63B4-0148-CF48-929D-E6890CF76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60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80096-6914-2844-8349-7B38CEAA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Copiando uma </a:t>
            </a:r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9DB23A-7489-8046-81B6-AE0F2A2A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6818"/>
            <a:ext cx="8520600" cy="3416400"/>
          </a:xfrm>
        </p:spPr>
        <p:txBody>
          <a:bodyPr/>
          <a:lstStyle/>
          <a:p>
            <a:pPr marL="114300" indent="0" fontAlgn="base">
              <a:buNone/>
            </a:pPr>
            <a:r>
              <a:rPr lang="pt-BR" dirty="0" err="1">
                <a:latin typeface="Courier" pitchFamily="2" charset="0"/>
              </a:rPr>
              <a:t>import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copy</a:t>
            </a:r>
            <a:r>
              <a:rPr lang="pt-BR" dirty="0">
                <a:latin typeface="Courier" pitchFamily="2" charset="0"/>
              </a:rPr>
              <a:t> </a:t>
            </a:r>
          </a:p>
          <a:p>
            <a:pPr marL="114300" indent="0" fontAlgn="base">
              <a:buNone/>
            </a:pPr>
            <a:r>
              <a:rPr lang="pt-BR" dirty="0">
                <a:latin typeface="Courier" pitchFamily="2" charset="0"/>
              </a:rPr>
              <a:t>a = 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’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 = </a:t>
            </a:r>
            <a:r>
              <a:rPr lang="pt-BR" dirty="0" err="1">
                <a:latin typeface="Courier" pitchFamily="2" charset="0"/>
              </a:rPr>
              <a:t>str</a:t>
            </a:r>
            <a:r>
              <a:rPr lang="pt-BR" dirty="0">
                <a:latin typeface="Courier" pitchFamily="2" charset="0"/>
              </a:rPr>
              <a:t>(a)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 = a[:]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 = a + ’’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e = </a:t>
            </a:r>
            <a:r>
              <a:rPr lang="pt-BR" dirty="0" err="1">
                <a:latin typeface="Courier" pitchFamily="2" charset="0"/>
              </a:rPr>
              <a:t>copy.copy</a:t>
            </a:r>
            <a:r>
              <a:rPr lang="pt-BR" dirty="0">
                <a:latin typeface="Courier" pitchFamily="2" charset="0"/>
              </a:rPr>
              <a:t>(a)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﻿</a:t>
            </a: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(a, 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, e)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(id(a),id(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),id(</a:t>
            </a: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),id(</a:t>
            </a: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),id(e))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C29387-78AF-E94A-8D13-553B3BB38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97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80096-6914-2844-8349-7B38CEAA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Copiando uma </a:t>
            </a:r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9DB23A-7489-8046-81B6-AE0F2A2A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6818"/>
            <a:ext cx="8520600" cy="3416400"/>
          </a:xfrm>
        </p:spPr>
        <p:txBody>
          <a:bodyPr/>
          <a:lstStyle/>
          <a:p>
            <a:pPr marL="114300" indent="0" fontAlgn="base">
              <a:buNone/>
            </a:pPr>
            <a:r>
              <a:rPr lang="pt-BR" dirty="0" err="1">
                <a:latin typeface="Courier" pitchFamily="2" charset="0"/>
              </a:rPr>
              <a:t>import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copy</a:t>
            </a:r>
            <a:r>
              <a:rPr lang="pt-BR" dirty="0">
                <a:latin typeface="Courier" pitchFamily="2" charset="0"/>
              </a:rPr>
              <a:t> </a:t>
            </a:r>
          </a:p>
          <a:p>
            <a:pPr marL="114300" indent="0" fontAlgn="base">
              <a:buNone/>
            </a:pPr>
            <a:r>
              <a:rPr lang="pt-BR" dirty="0">
                <a:latin typeface="Courier" pitchFamily="2" charset="0"/>
              </a:rPr>
              <a:t>a = 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’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 = </a:t>
            </a:r>
            <a:r>
              <a:rPr lang="pt-BR" dirty="0" err="1">
                <a:latin typeface="Courier" pitchFamily="2" charset="0"/>
              </a:rPr>
              <a:t>str</a:t>
            </a:r>
            <a:r>
              <a:rPr lang="pt-BR" dirty="0">
                <a:latin typeface="Courier" pitchFamily="2" charset="0"/>
              </a:rPr>
              <a:t>(a)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 = a[:] 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 = a + ’’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e = </a:t>
            </a:r>
            <a:r>
              <a:rPr lang="pt-BR" dirty="0" err="1">
                <a:latin typeface="Courier" pitchFamily="2" charset="0"/>
              </a:rPr>
              <a:t>copy.copy</a:t>
            </a:r>
            <a:r>
              <a:rPr lang="pt-BR" dirty="0">
                <a:latin typeface="Courier" pitchFamily="2" charset="0"/>
              </a:rPr>
              <a:t>(a)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﻿</a:t>
            </a: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(a, 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, e)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(id(a),id(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),id(</a:t>
            </a:r>
            <a:r>
              <a:rPr lang="pt-BR" dirty="0" err="1">
                <a:latin typeface="Courier" pitchFamily="2" charset="0"/>
              </a:rPr>
              <a:t>c</a:t>
            </a:r>
            <a:r>
              <a:rPr lang="pt-BR" dirty="0">
                <a:latin typeface="Courier" pitchFamily="2" charset="0"/>
              </a:rPr>
              <a:t>),id(</a:t>
            </a:r>
            <a:r>
              <a:rPr lang="pt-BR" dirty="0" err="1">
                <a:latin typeface="Courier" pitchFamily="2" charset="0"/>
              </a:rPr>
              <a:t>d</a:t>
            </a:r>
            <a:r>
              <a:rPr lang="pt-BR" dirty="0">
                <a:latin typeface="Courier" pitchFamily="2" charset="0"/>
              </a:rPr>
              <a:t>),id(e))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C29387-78AF-E94A-8D13-553B3BB38B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F1848-19FC-A54D-B408-C44F13FA607B}"/>
              </a:ext>
            </a:extLst>
          </p:cNvPr>
          <p:cNvSpPr/>
          <p:nvPr/>
        </p:nvSpPr>
        <p:spPr>
          <a:xfrm>
            <a:off x="705678" y="1745365"/>
            <a:ext cx="7732644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pt-BR" sz="2000" dirty="0"/>
              <a:t>﻿Resultado:</a:t>
            </a:r>
          </a:p>
          <a:p>
            <a:r>
              <a:rPr lang="pt-BR" sz="2000" dirty="0" err="1">
                <a:latin typeface="Courier" pitchFamily="2" charset="0"/>
              </a:rPr>
              <a:t>hello</a:t>
            </a:r>
            <a:r>
              <a:rPr lang="pt-BR" sz="2000" dirty="0">
                <a:latin typeface="Courier" pitchFamily="2" charset="0"/>
              </a:rPr>
              <a:t> </a:t>
            </a:r>
            <a:r>
              <a:rPr lang="pt-BR" sz="2000" dirty="0" err="1">
                <a:latin typeface="Courier" pitchFamily="2" charset="0"/>
              </a:rPr>
              <a:t>hello</a:t>
            </a:r>
            <a:r>
              <a:rPr lang="pt-BR" sz="2000" dirty="0">
                <a:latin typeface="Courier" pitchFamily="2" charset="0"/>
              </a:rPr>
              <a:t> </a:t>
            </a:r>
            <a:r>
              <a:rPr lang="pt-BR" sz="2000" dirty="0" err="1">
                <a:latin typeface="Courier" pitchFamily="2" charset="0"/>
              </a:rPr>
              <a:t>hello</a:t>
            </a:r>
            <a:r>
              <a:rPr lang="pt-BR" sz="2000" dirty="0">
                <a:latin typeface="Courier" pitchFamily="2" charset="0"/>
              </a:rPr>
              <a:t> </a:t>
            </a:r>
            <a:r>
              <a:rPr lang="pt-BR" sz="2000" dirty="0" err="1">
                <a:latin typeface="Courier" pitchFamily="2" charset="0"/>
              </a:rPr>
              <a:t>hello</a:t>
            </a:r>
            <a:r>
              <a:rPr lang="pt-BR" sz="2000" dirty="0">
                <a:latin typeface="Courier" pitchFamily="2" charset="0"/>
              </a:rPr>
              <a:t> </a:t>
            </a:r>
            <a:r>
              <a:rPr lang="pt-BR" sz="2000" dirty="0" err="1">
                <a:latin typeface="Courier" pitchFamily="2" charset="0"/>
              </a:rPr>
              <a:t>hello</a:t>
            </a:r>
            <a:endParaRPr lang="pt-BR" sz="2000" dirty="0">
              <a:latin typeface="Courier" pitchFamily="2" charset="0"/>
            </a:endParaRPr>
          </a:p>
          <a:p>
            <a:r>
              <a:rPr lang="pt-BR" sz="2000" dirty="0">
                <a:latin typeface="Courier" pitchFamily="2" charset="0"/>
              </a:rPr>
              <a:t>140723752559152 140723752559152 140723752559152 140723752559152 140723752559152</a:t>
            </a:r>
            <a:endParaRPr lang="pt-BR" dirty="0">
              <a:latin typeface="Courier" pitchFamily="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CE633D3-FD0B-0240-BCC6-18D8E4F4FBDA}"/>
              </a:ext>
            </a:extLst>
          </p:cNvPr>
          <p:cNvSpPr/>
          <p:nvPr/>
        </p:nvSpPr>
        <p:spPr>
          <a:xfrm>
            <a:off x="3866322" y="3231074"/>
            <a:ext cx="4572000" cy="1631216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pt-BR" sz="2000" dirty="0"/>
              <a:t>id()</a:t>
            </a:r>
            <a:r>
              <a:rPr lang="pt-BR" sz="2000" dirty="0">
                <a:latin typeface="euclid_circular_a"/>
              </a:rPr>
              <a:t> </a:t>
            </a:r>
          </a:p>
          <a:p>
            <a:r>
              <a:rPr lang="pt-BR" sz="2000" dirty="0" err="1">
                <a:latin typeface="euclid_circular_a"/>
              </a:rPr>
              <a:t>function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returns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the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identity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of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the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object</a:t>
            </a:r>
            <a:r>
              <a:rPr lang="pt-BR" sz="2000" dirty="0">
                <a:latin typeface="euclid_circular_a"/>
              </a:rPr>
              <a:t>. </a:t>
            </a:r>
            <a:r>
              <a:rPr lang="pt-BR" sz="2000" dirty="0" err="1">
                <a:latin typeface="euclid_circular_a"/>
              </a:rPr>
              <a:t>This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is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an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integer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that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is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unique</a:t>
            </a:r>
            <a:r>
              <a:rPr lang="pt-BR" sz="2000" dirty="0">
                <a:latin typeface="euclid_circular_a"/>
              </a:rPr>
              <a:t> for </a:t>
            </a:r>
            <a:r>
              <a:rPr lang="pt-BR" sz="2000" dirty="0" err="1">
                <a:latin typeface="euclid_circular_a"/>
              </a:rPr>
              <a:t>the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given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object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and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remains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constant</a:t>
            </a:r>
            <a:r>
              <a:rPr lang="pt-BR" sz="2000" dirty="0">
                <a:latin typeface="euclid_circular_a"/>
              </a:rPr>
              <a:t> </a:t>
            </a:r>
            <a:r>
              <a:rPr lang="pt-BR" sz="2000" dirty="0" err="1">
                <a:latin typeface="euclid_circular_a"/>
              </a:rPr>
              <a:t>during</a:t>
            </a:r>
            <a:r>
              <a:rPr lang="pt-BR" sz="2000" dirty="0">
                <a:latin typeface="euclid_circular_a"/>
              </a:rPr>
              <a:t> its </a:t>
            </a:r>
            <a:r>
              <a:rPr lang="pt-BR" sz="2000" dirty="0" err="1">
                <a:latin typeface="euclid_circular_a"/>
              </a:rPr>
              <a:t>lifetime</a:t>
            </a:r>
            <a:r>
              <a:rPr lang="pt-BR" sz="2000" dirty="0">
                <a:latin typeface="euclid_circular_a"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85090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6D57D-EAB0-3940-A49A-F8D96CCE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Copiando uma </a:t>
            </a:r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625880-2134-7548-8FA0-F4AA8F3E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﻿a = 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'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 = ''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</a:t>
            </a:r>
            <a:r>
              <a:rPr lang="pt-BR" dirty="0" err="1">
                <a:latin typeface="Courier" pitchFamily="2" charset="0"/>
              </a:rPr>
              <a:t>len</a:t>
            </a:r>
            <a:r>
              <a:rPr lang="pt-BR" dirty="0">
                <a:latin typeface="Courier" pitchFamily="2" charset="0"/>
              </a:rPr>
              <a:t>(a))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for </a:t>
            </a:r>
            <a:r>
              <a:rPr lang="pt-BR" dirty="0" err="1">
                <a:latin typeface="Courier" pitchFamily="2" charset="0"/>
              </a:rPr>
              <a:t>i</a:t>
            </a:r>
            <a:r>
              <a:rPr lang="pt-BR" dirty="0">
                <a:latin typeface="Courier" pitchFamily="2" charset="0"/>
              </a:rPr>
              <a:t> in range(</a:t>
            </a:r>
            <a:r>
              <a:rPr lang="pt-BR" dirty="0" err="1">
                <a:latin typeface="Courier" pitchFamily="2" charset="0"/>
              </a:rPr>
              <a:t>len</a:t>
            </a:r>
            <a:r>
              <a:rPr lang="pt-BR" dirty="0">
                <a:latin typeface="Courier" pitchFamily="2" charset="0"/>
              </a:rPr>
              <a:t>(a)):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    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 = 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 + a[</a:t>
            </a:r>
            <a:r>
              <a:rPr lang="pt-BR" dirty="0" err="1">
                <a:latin typeface="Courier" pitchFamily="2" charset="0"/>
              </a:rPr>
              <a:t>i</a:t>
            </a:r>
            <a:r>
              <a:rPr lang="pt-BR" dirty="0">
                <a:latin typeface="Courier" pitchFamily="2" charset="0"/>
              </a:rPr>
              <a:t>]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(a, 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)</a:t>
            </a:r>
          </a:p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 (id(a), id(</a:t>
            </a:r>
            <a:r>
              <a:rPr lang="pt-BR" dirty="0" err="1">
                <a:latin typeface="Courier" pitchFamily="2" charset="0"/>
              </a:rPr>
              <a:t>b</a:t>
            </a:r>
            <a:r>
              <a:rPr lang="pt-BR" dirty="0">
                <a:latin typeface="Courier" pitchFamily="2" charset="0"/>
              </a:rPr>
              <a:t>))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66CD56-90E1-A541-9EF0-17DD1695A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6688524-9AED-6A4E-82C5-E8456A9A2BB8}"/>
              </a:ext>
            </a:extLst>
          </p:cNvPr>
          <p:cNvSpPr/>
          <p:nvPr/>
        </p:nvSpPr>
        <p:spPr>
          <a:xfrm>
            <a:off x="4148667" y="3860989"/>
            <a:ext cx="5274733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pt-BR" sz="2200" dirty="0"/>
              <a:t>﻿</a:t>
            </a:r>
            <a:r>
              <a:rPr lang="pt-BR" sz="2200" dirty="0" err="1"/>
              <a:t>hello</a:t>
            </a:r>
            <a:r>
              <a:rPr lang="pt-BR" sz="2200" dirty="0"/>
              <a:t> </a:t>
            </a:r>
            <a:r>
              <a:rPr lang="pt-BR" sz="2200" dirty="0" err="1"/>
              <a:t>hello</a:t>
            </a:r>
            <a:endParaRPr lang="pt-BR" sz="2200" dirty="0"/>
          </a:p>
          <a:p>
            <a:r>
              <a:rPr lang="pt-BR" sz="2200" dirty="0"/>
              <a:t>140723752559152 140723753126704</a:t>
            </a:r>
          </a:p>
        </p:txBody>
      </p:sp>
    </p:spTree>
    <p:extLst>
      <p:ext uri="{BB962C8B-B14F-4D97-AF65-F5344CB8AC3E}">
        <p14:creationId xmlns:p14="http://schemas.microsoft.com/office/powerpoint/2010/main" val="327358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Caracteres</a:t>
            </a:r>
          </a:p>
          <a:p>
            <a:pPr lvl="0"/>
            <a:endParaRPr lang="pt-BR" dirty="0"/>
          </a:p>
          <a:p>
            <a:pPr lvl="0"/>
            <a:endParaRPr lang="pt-BR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dirty="0"/>
              <a:t>A representação de um </a:t>
            </a:r>
            <a:r>
              <a:rPr lang="pt-BR" dirty="0" err="1"/>
              <a:t>caracter</a:t>
            </a:r>
            <a:r>
              <a:rPr lang="pt-BR" dirty="0"/>
              <a:t> é dada por um número inteiro, hexadecimal ou binário</a:t>
            </a:r>
          </a:p>
          <a:p>
            <a:pPr lvl="0"/>
            <a:r>
              <a:rPr lang="pt-BR" dirty="0" err="1"/>
              <a:t>Esse</a:t>
            </a:r>
            <a:r>
              <a:rPr lang="pt-BR" dirty="0"/>
              <a:t> </a:t>
            </a:r>
            <a:r>
              <a:rPr lang="pt-BR" dirty="0" err="1"/>
              <a:t>número</a:t>
            </a:r>
            <a:r>
              <a:rPr lang="pt-BR" dirty="0"/>
              <a:t> segue um </a:t>
            </a:r>
            <a:r>
              <a:rPr lang="pt-BR" dirty="0" err="1"/>
              <a:t>padrão</a:t>
            </a:r>
            <a:r>
              <a:rPr lang="pt-BR" dirty="0"/>
              <a:t> </a:t>
            </a:r>
            <a:r>
              <a:rPr lang="pt-BR" dirty="0" err="1"/>
              <a:t>conhecido</a:t>
            </a:r>
            <a:r>
              <a:rPr lang="pt-BR" dirty="0"/>
              <a:t> entre </a:t>
            </a:r>
            <a:r>
              <a:rPr lang="pt-BR" dirty="0" err="1"/>
              <a:t>diversos</a:t>
            </a:r>
            <a:r>
              <a:rPr lang="pt-BR" dirty="0"/>
              <a:t> </a:t>
            </a:r>
            <a:r>
              <a:rPr lang="pt-BR" dirty="0" err="1"/>
              <a:t>sistemas</a:t>
            </a:r>
            <a:r>
              <a:rPr lang="pt-BR" dirty="0"/>
              <a:t> </a:t>
            </a:r>
            <a:r>
              <a:rPr lang="pt-BR" dirty="0" err="1"/>
              <a:t>computacionais</a:t>
            </a:r>
            <a:r>
              <a:rPr lang="pt-BR" dirty="0"/>
              <a:t>: </a:t>
            </a:r>
            <a:endParaRPr lang="pt-BR" dirty="0">
              <a:sym typeface="Arial"/>
            </a:endParaRPr>
          </a:p>
          <a:p>
            <a:pPr lvl="1"/>
            <a:r>
              <a:rPr lang="pt-BR" dirty="0">
                <a:sym typeface="Arial"/>
              </a:rPr>
              <a:t>ASCII - American Standard Code for Information Interchange (lê-se ASC2 OU </a:t>
            </a:r>
            <a:r>
              <a:rPr lang="pt-BR" dirty="0" err="1">
                <a:sym typeface="Arial"/>
              </a:rPr>
              <a:t>asci</a:t>
            </a:r>
            <a:r>
              <a:rPr lang="pt-BR" dirty="0">
                <a:sym typeface="Arial"/>
              </a:rPr>
              <a:t>)</a:t>
            </a:r>
          </a:p>
          <a:p>
            <a:pPr lvl="1"/>
            <a:r>
              <a:rPr lang="pt-BR" dirty="0">
                <a:sym typeface="Arial"/>
              </a:rPr>
              <a:t>ISO 8859 - </a:t>
            </a:r>
            <a:r>
              <a:rPr lang="pt-BR" dirty="0"/>
              <a:t>é extensão ao código ASCII, inclui caracteres acentuados.</a:t>
            </a:r>
            <a:endParaRPr lang="pt-BR" dirty="0">
              <a:sym typeface="Arial"/>
            </a:endParaRPr>
          </a:p>
          <a:p>
            <a:pPr lvl="1"/>
            <a:r>
              <a:rPr lang="pt-BR" dirty="0">
                <a:sym typeface="Arial"/>
              </a:rPr>
              <a:t>UTF - Unicode Transformation Format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549673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Métodos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203800" y="101772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 err="1">
                <a:solidFill>
                  <a:srgbClr val="000000"/>
                </a:solidFill>
              </a:rPr>
              <a:t>Existem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muitos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métodos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próprios</a:t>
            </a:r>
            <a:r>
              <a:rPr lang="en" dirty="0">
                <a:solidFill>
                  <a:srgbClr val="000000"/>
                </a:solidFill>
              </a:rPr>
              <a:t> para </a:t>
            </a:r>
            <a:r>
              <a:rPr lang="en" dirty="0" err="1">
                <a:solidFill>
                  <a:srgbClr val="000000"/>
                </a:solidFill>
              </a:rPr>
              <a:t>serem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utilizados</a:t>
            </a:r>
            <a:r>
              <a:rPr lang="en" dirty="0">
                <a:solidFill>
                  <a:srgbClr val="000000"/>
                </a:solidFill>
              </a:rPr>
              <a:t> com strings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 err="1">
                <a:solidFill>
                  <a:srgbClr val="000000"/>
                </a:solidFill>
              </a:rPr>
              <a:t>Alguns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exemplos</a:t>
            </a:r>
            <a:r>
              <a:rPr lang="en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capitalize( )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count( )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find( )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lower( )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islower</a:t>
            </a: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)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3477658" y="2463775"/>
            <a:ext cx="24504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err="1"/>
              <a:t>isdigit</a:t>
            </a:r>
            <a:r>
              <a:rPr lang="en" sz="1800" dirty="0"/>
              <a:t>( )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err="1"/>
              <a:t>isalpha</a:t>
            </a:r>
            <a:r>
              <a:rPr lang="en" sz="1800" dirty="0"/>
              <a:t>( )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 dirty="0" err="1"/>
              <a:t>isupper</a:t>
            </a:r>
            <a:r>
              <a:rPr lang="en" sz="1800" dirty="0"/>
              <a:t>( )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split( 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strip( 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/>
              <a:t>replace( 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24488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Strings – </a:t>
            </a:r>
            <a:r>
              <a:rPr lang="en" dirty="0" err="1"/>
              <a:t>Métodos</a:t>
            </a:r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00" y="865945"/>
            <a:ext cx="3855950" cy="410328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675" y="865950"/>
            <a:ext cx="4663767" cy="41032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97633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dirty="0"/>
              <a:t>Strings – </a:t>
            </a:r>
            <a:r>
              <a:rPr lang="pt-BR" dirty="0" err="1"/>
              <a:t>Método</a:t>
            </a:r>
            <a:r>
              <a:rPr lang="pt-BR" dirty="0"/>
              <a:t> </a:t>
            </a:r>
            <a:r>
              <a:rPr lang="pt-BR" dirty="0" err="1"/>
              <a:t>len</a:t>
            </a:r>
            <a:r>
              <a:rPr lang="pt-BR" dirty="0"/>
              <a:t>()</a:t>
            </a:r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/>
              <a:t>Assim como nas listas ou tuplas, podemos utilizar também o método len( ) para obter o tamanho da string. </a:t>
            </a:r>
          </a:p>
          <a:p>
            <a:pPr lvl="0"/>
            <a:r>
              <a:rPr lang="pt-BR"/>
              <a:t>Tamanho significa o número de caracteres </a:t>
            </a:r>
          </a:p>
          <a:p>
            <a:pPr lvl="0"/>
            <a:r>
              <a:rPr lang="pt-BR"/>
              <a:t>Exemplo:</a:t>
            </a:r>
          </a:p>
          <a:p>
            <a:pPr lvl="0"/>
            <a:endParaRPr lang="pt-BR"/>
          </a:p>
          <a:p>
            <a:pPr lvl="0"/>
            <a:endParaRPr lang="pt-BR"/>
          </a:p>
          <a:p>
            <a:pPr lvl="0"/>
            <a:endParaRPr lang="pt-BR"/>
          </a:p>
        </p:txBody>
      </p: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42</a:t>
            </a:fld>
            <a:endParaRPr lang="en"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962" y="2935558"/>
            <a:ext cx="2430075" cy="1269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02749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C0094-DF8D-394A-BD5C-F0B92C8D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String – </a:t>
            </a:r>
            <a:r>
              <a:rPr lang="en" dirty="0" err="1"/>
              <a:t>Método</a:t>
            </a:r>
            <a:r>
              <a:rPr lang="en" dirty="0"/>
              <a:t> format()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EDE4B3-BB1D-024F-9F44-EBF434DE2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Python 3 introduziu uma nova maneira de fazer a formatação de </a:t>
            </a:r>
            <a:r>
              <a:rPr lang="pt-BR" dirty="0" err="1"/>
              <a:t>strings</a:t>
            </a:r>
            <a:r>
              <a:rPr lang="pt-BR" dirty="0"/>
              <a:t> que também foi posteriormente portado para Python 2.7. </a:t>
            </a:r>
          </a:p>
          <a:p>
            <a:r>
              <a:rPr lang="pt-BR" dirty="0"/>
              <a:t>Esta formatação de </a:t>
            </a:r>
            <a:r>
              <a:rPr lang="pt-BR" dirty="0" err="1"/>
              <a:t>string</a:t>
            </a:r>
            <a:r>
              <a:rPr lang="pt-BR" dirty="0"/>
              <a:t> "novo estilo" se livra da sintaxe usando o  “%” e torna a sintaxe para formatação de </a:t>
            </a:r>
            <a:r>
              <a:rPr lang="pt-BR" dirty="0" err="1"/>
              <a:t>strings</a:t>
            </a:r>
            <a:r>
              <a:rPr lang="pt-BR" dirty="0"/>
              <a:t> mais regular. </a:t>
            </a:r>
          </a:p>
          <a:p>
            <a:r>
              <a:rPr lang="pt-BR" dirty="0"/>
              <a:t>A formatação agora é tratada chamando .</a:t>
            </a:r>
            <a:r>
              <a:rPr lang="pt-BR" dirty="0" err="1"/>
              <a:t>format</a:t>
            </a:r>
            <a:r>
              <a:rPr lang="pt-BR" dirty="0"/>
              <a:t>() em um objeto de sequência.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242B29-C85D-C148-B421-AC4EF0F91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261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92D21-7960-4E48-80C0-0624ADA4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String – </a:t>
            </a:r>
            <a:r>
              <a:rPr lang="en" dirty="0" err="1"/>
              <a:t>Método</a:t>
            </a:r>
            <a:r>
              <a:rPr lang="en" dirty="0"/>
              <a:t> format()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8E082-61F9-E74F-93C4-CD3AC4D9E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&gt;&gt;&gt; 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, {}'.</a:t>
            </a:r>
            <a:r>
              <a:rPr lang="pt-BR" dirty="0" err="1">
                <a:latin typeface="Courier" pitchFamily="2" charset="0"/>
              </a:rPr>
              <a:t>format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name</a:t>
            </a:r>
            <a:r>
              <a:rPr lang="pt-BR" dirty="0">
                <a:latin typeface="Courier" pitchFamily="2" charset="0"/>
              </a:rPr>
              <a:t>)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'</a:t>
            </a:r>
            <a:r>
              <a:rPr lang="pt-BR" dirty="0" err="1">
                <a:latin typeface="Courier" pitchFamily="2" charset="0"/>
              </a:rPr>
              <a:t>Hello</a:t>
            </a:r>
            <a:r>
              <a:rPr lang="pt-BR" dirty="0">
                <a:latin typeface="Courier" pitchFamily="2" charset="0"/>
              </a:rPr>
              <a:t>, Bob’</a:t>
            </a:r>
          </a:p>
          <a:p>
            <a:pPr marL="114300" indent="0">
              <a:buNone/>
            </a:pPr>
            <a:endParaRPr lang="pt-BR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&gt;&gt;&gt; age = 36</a:t>
            </a:r>
            <a:br>
              <a:rPr lang="pt-BR" dirty="0">
                <a:latin typeface="Courier" pitchFamily="2" charset="0"/>
              </a:rPr>
            </a:br>
            <a:r>
              <a:rPr lang="pt-BR" dirty="0">
                <a:latin typeface="Courier" pitchFamily="2" charset="0"/>
              </a:rPr>
              <a:t>&gt;&gt;&gt; </a:t>
            </a:r>
            <a:r>
              <a:rPr lang="pt-BR" dirty="0" err="1">
                <a:latin typeface="Courier" pitchFamily="2" charset="0"/>
              </a:rPr>
              <a:t>txt</a:t>
            </a:r>
            <a:r>
              <a:rPr lang="pt-BR" dirty="0">
                <a:latin typeface="Courier" pitchFamily="2" charset="0"/>
              </a:rPr>
              <a:t> = "</a:t>
            </a:r>
            <a:r>
              <a:rPr lang="pt-BR" dirty="0" err="1">
                <a:latin typeface="Courier" pitchFamily="2" charset="0"/>
              </a:rPr>
              <a:t>My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name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is</a:t>
            </a:r>
            <a:r>
              <a:rPr lang="pt-BR" dirty="0">
                <a:latin typeface="Courier" pitchFamily="2" charset="0"/>
              </a:rPr>
              <a:t> John, </a:t>
            </a:r>
            <a:r>
              <a:rPr lang="pt-BR" dirty="0" err="1">
                <a:latin typeface="Courier" pitchFamily="2" charset="0"/>
              </a:rPr>
              <a:t>and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I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am</a:t>
            </a:r>
            <a:r>
              <a:rPr lang="pt-BR" dirty="0">
                <a:latin typeface="Courier" pitchFamily="2" charset="0"/>
              </a:rPr>
              <a:t> {}"</a:t>
            </a:r>
            <a:br>
              <a:rPr lang="pt-BR" dirty="0">
                <a:latin typeface="Courier" pitchFamily="2" charset="0"/>
              </a:rPr>
            </a:b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txt.format</a:t>
            </a:r>
            <a:r>
              <a:rPr lang="pt-BR" dirty="0">
                <a:latin typeface="Courier" pitchFamily="2" charset="0"/>
              </a:rPr>
              <a:t>(age))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BAC7DC-BA96-FC4B-8FCC-9BAA6F591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2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92D21-7960-4E48-80C0-0624ADA4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String – </a:t>
            </a:r>
            <a:r>
              <a:rPr lang="en" dirty="0" err="1"/>
              <a:t>Método</a:t>
            </a:r>
            <a:r>
              <a:rPr lang="en" dirty="0"/>
              <a:t> format()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8E082-61F9-E74F-93C4-CD3AC4D9E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&gt;&gt;&gt; '</a:t>
            </a:r>
            <a:r>
              <a:rPr lang="pt-BR" dirty="0" err="1">
                <a:latin typeface="Courier" pitchFamily="2" charset="0"/>
              </a:rPr>
              <a:t>Hey</a:t>
            </a:r>
            <a:r>
              <a:rPr lang="pt-BR" dirty="0">
                <a:latin typeface="Courier" pitchFamily="2" charset="0"/>
              </a:rPr>
              <a:t> {</a:t>
            </a:r>
            <a:r>
              <a:rPr lang="pt-BR" dirty="0" err="1">
                <a:latin typeface="Courier" pitchFamily="2" charset="0"/>
              </a:rPr>
              <a:t>name</a:t>
            </a:r>
            <a:r>
              <a:rPr lang="pt-BR" dirty="0">
                <a:latin typeface="Courier" pitchFamily="2" charset="0"/>
              </a:rPr>
              <a:t>}, </a:t>
            </a:r>
            <a:r>
              <a:rPr lang="pt-BR" dirty="0" err="1">
                <a:latin typeface="Courier" pitchFamily="2" charset="0"/>
              </a:rPr>
              <a:t>there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is</a:t>
            </a:r>
            <a:r>
              <a:rPr lang="pt-BR" dirty="0">
                <a:latin typeface="Courier" pitchFamily="2" charset="0"/>
              </a:rPr>
              <a:t> a 0x{</a:t>
            </a:r>
            <a:r>
              <a:rPr lang="pt-BR" dirty="0" err="1">
                <a:latin typeface="Courier" pitchFamily="2" charset="0"/>
              </a:rPr>
              <a:t>errno:x</a:t>
            </a:r>
            <a:r>
              <a:rPr lang="pt-BR" dirty="0">
                <a:latin typeface="Courier" pitchFamily="2" charset="0"/>
              </a:rPr>
              <a:t>} </a:t>
            </a:r>
            <a:r>
              <a:rPr lang="pt-BR" dirty="0" err="1">
                <a:latin typeface="Courier" pitchFamily="2" charset="0"/>
              </a:rPr>
              <a:t>error</a:t>
            </a:r>
            <a:r>
              <a:rPr lang="pt-BR" dirty="0">
                <a:latin typeface="Courier" pitchFamily="2" charset="0"/>
              </a:rPr>
              <a:t>!'.</a:t>
            </a:r>
            <a:r>
              <a:rPr lang="pt-BR" dirty="0" err="1">
                <a:latin typeface="Courier" pitchFamily="2" charset="0"/>
              </a:rPr>
              <a:t>format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name</a:t>
            </a:r>
            <a:r>
              <a:rPr lang="pt-BR" dirty="0">
                <a:latin typeface="Courier" pitchFamily="2" charset="0"/>
              </a:rPr>
              <a:t>=</a:t>
            </a:r>
            <a:r>
              <a:rPr lang="pt-BR" dirty="0" err="1">
                <a:latin typeface="Courier" pitchFamily="2" charset="0"/>
              </a:rPr>
              <a:t>name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errno</a:t>
            </a:r>
            <a:r>
              <a:rPr lang="pt-BR" dirty="0">
                <a:latin typeface="Courier" pitchFamily="2" charset="0"/>
              </a:rPr>
              <a:t>=</a:t>
            </a:r>
            <a:r>
              <a:rPr lang="pt-BR" dirty="0" err="1">
                <a:latin typeface="Courier" pitchFamily="2" charset="0"/>
              </a:rPr>
              <a:t>errno</a:t>
            </a:r>
            <a:r>
              <a:rPr lang="pt-BR" dirty="0">
                <a:latin typeface="Courier" pitchFamily="2" charset="0"/>
              </a:rPr>
              <a:t>) </a:t>
            </a:r>
          </a:p>
          <a:p>
            <a:pPr marL="114300" indent="0">
              <a:buNone/>
            </a:pPr>
            <a:r>
              <a:rPr lang="pt-BR" dirty="0">
                <a:latin typeface="Courier" pitchFamily="2" charset="0"/>
              </a:rPr>
              <a:t>'</a:t>
            </a:r>
            <a:r>
              <a:rPr lang="pt-BR" dirty="0" err="1">
                <a:latin typeface="Courier" pitchFamily="2" charset="0"/>
              </a:rPr>
              <a:t>Hey</a:t>
            </a:r>
            <a:r>
              <a:rPr lang="pt-BR" dirty="0">
                <a:latin typeface="Courier" pitchFamily="2" charset="0"/>
              </a:rPr>
              <a:t> Bob, </a:t>
            </a:r>
            <a:r>
              <a:rPr lang="pt-BR" dirty="0" err="1">
                <a:latin typeface="Courier" pitchFamily="2" charset="0"/>
              </a:rPr>
              <a:t>there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is</a:t>
            </a:r>
            <a:r>
              <a:rPr lang="pt-BR" dirty="0">
                <a:latin typeface="Courier" pitchFamily="2" charset="0"/>
              </a:rPr>
              <a:t> a 0xbadc0ffee </a:t>
            </a:r>
            <a:r>
              <a:rPr lang="pt-BR" dirty="0" err="1">
                <a:latin typeface="Courier" pitchFamily="2" charset="0"/>
              </a:rPr>
              <a:t>error</a:t>
            </a:r>
            <a:r>
              <a:rPr lang="pt-BR" dirty="0">
                <a:latin typeface="Courier" pitchFamily="2" charset="0"/>
              </a:rPr>
              <a:t>!'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BAC7DC-BA96-FC4B-8FCC-9BAA6F591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2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B3715-5FED-794A-995B-242D8A76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String – </a:t>
            </a:r>
            <a:r>
              <a:rPr lang="en" dirty="0" err="1"/>
              <a:t>Método</a:t>
            </a:r>
            <a:r>
              <a:rPr lang="en" dirty="0"/>
              <a:t> format()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3D5DE8-E4D3-204A-8442-25C226A81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 err="1">
                <a:latin typeface="Courier" pitchFamily="2" charset="0"/>
              </a:rPr>
              <a:t>quantity</a:t>
            </a:r>
            <a:r>
              <a:rPr lang="pt-BR" dirty="0">
                <a:latin typeface="Courier" pitchFamily="2" charset="0"/>
              </a:rPr>
              <a:t> = 3</a:t>
            </a:r>
            <a:br>
              <a:rPr lang="pt-BR" dirty="0">
                <a:latin typeface="Courier" pitchFamily="2" charset="0"/>
              </a:rPr>
            </a:br>
            <a:r>
              <a:rPr lang="pt-BR" dirty="0" err="1">
                <a:latin typeface="Courier" pitchFamily="2" charset="0"/>
              </a:rPr>
              <a:t>itemno</a:t>
            </a:r>
            <a:r>
              <a:rPr lang="pt-BR" dirty="0">
                <a:latin typeface="Courier" pitchFamily="2" charset="0"/>
              </a:rPr>
              <a:t> = 567</a:t>
            </a:r>
            <a:br>
              <a:rPr lang="pt-BR" dirty="0">
                <a:latin typeface="Courier" pitchFamily="2" charset="0"/>
              </a:rPr>
            </a:br>
            <a:r>
              <a:rPr lang="pt-BR" dirty="0" err="1">
                <a:latin typeface="Courier" pitchFamily="2" charset="0"/>
              </a:rPr>
              <a:t>price</a:t>
            </a:r>
            <a:r>
              <a:rPr lang="pt-BR" dirty="0">
                <a:latin typeface="Courier" pitchFamily="2" charset="0"/>
              </a:rPr>
              <a:t> = 49.95</a:t>
            </a:r>
            <a:br>
              <a:rPr lang="pt-BR" dirty="0">
                <a:latin typeface="Courier" pitchFamily="2" charset="0"/>
              </a:rPr>
            </a:br>
            <a:r>
              <a:rPr lang="pt-BR" dirty="0" err="1">
                <a:latin typeface="Courier" pitchFamily="2" charset="0"/>
              </a:rPr>
              <a:t>myorder</a:t>
            </a:r>
            <a:r>
              <a:rPr lang="pt-BR" dirty="0">
                <a:latin typeface="Courier" pitchFamily="2" charset="0"/>
              </a:rPr>
              <a:t> = "</a:t>
            </a:r>
            <a:r>
              <a:rPr lang="pt-BR" dirty="0" err="1">
                <a:latin typeface="Courier" pitchFamily="2" charset="0"/>
              </a:rPr>
              <a:t>I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want</a:t>
            </a:r>
            <a:r>
              <a:rPr lang="pt-BR" dirty="0">
                <a:latin typeface="Courier" pitchFamily="2" charset="0"/>
              </a:rPr>
              <a:t> {} </a:t>
            </a:r>
            <a:r>
              <a:rPr lang="pt-BR" dirty="0" err="1">
                <a:latin typeface="Courier" pitchFamily="2" charset="0"/>
              </a:rPr>
              <a:t>pieces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of</a:t>
            </a:r>
            <a:r>
              <a:rPr lang="pt-BR" dirty="0">
                <a:latin typeface="Courier" pitchFamily="2" charset="0"/>
              </a:rPr>
              <a:t> item {} for {} </a:t>
            </a:r>
            <a:r>
              <a:rPr lang="pt-BR" dirty="0" err="1">
                <a:latin typeface="Courier" pitchFamily="2" charset="0"/>
              </a:rPr>
              <a:t>dollars</a:t>
            </a:r>
            <a:r>
              <a:rPr lang="pt-BR" dirty="0">
                <a:latin typeface="Courier" pitchFamily="2" charset="0"/>
              </a:rPr>
              <a:t>."</a:t>
            </a:r>
            <a:br>
              <a:rPr lang="pt-BR" dirty="0">
                <a:latin typeface="Courier" pitchFamily="2" charset="0"/>
              </a:rPr>
            </a:br>
            <a:r>
              <a:rPr lang="pt-BR" dirty="0" err="1">
                <a:latin typeface="Courier" pitchFamily="2" charset="0"/>
              </a:rPr>
              <a:t>print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myorder.format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quantity</a:t>
            </a:r>
            <a:r>
              <a:rPr lang="pt-BR" dirty="0">
                <a:latin typeface="Courier" pitchFamily="2" charset="0"/>
              </a:rPr>
              <a:t>, </a:t>
            </a:r>
            <a:r>
              <a:rPr lang="pt-BR" dirty="0" err="1">
                <a:latin typeface="Courier" pitchFamily="2" charset="0"/>
              </a:rPr>
              <a:t>itemno</a:t>
            </a:r>
            <a:r>
              <a:rPr lang="pt-BR" dirty="0">
                <a:latin typeface="Courier" pitchFamily="2" charset="0"/>
              </a:rPr>
              <a:t>, </a:t>
            </a:r>
            <a:r>
              <a:rPr lang="pt-BR" dirty="0" err="1">
                <a:latin typeface="Courier" pitchFamily="2" charset="0"/>
              </a:rPr>
              <a:t>price</a:t>
            </a:r>
            <a:r>
              <a:rPr lang="pt-BR" dirty="0">
                <a:latin typeface="Courier" pitchFamily="2" charset="0"/>
              </a:rPr>
              <a:t>))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B6D005-63B9-A448-84A8-BDF3882D2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459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45EED-00F8-2241-84F4-27EB5BA8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Concatenação de </a:t>
            </a:r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504D15-9DB8-9B42-91E5-8E71D3740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concatenar, ou combinar, duas </a:t>
            </a:r>
            <a:r>
              <a:rPr lang="pt-BR" dirty="0" err="1"/>
              <a:t>strings</a:t>
            </a:r>
            <a:r>
              <a:rPr lang="pt-BR" dirty="0"/>
              <a:t> você pode usar o operador +.</a:t>
            </a:r>
          </a:p>
          <a:p>
            <a:r>
              <a:rPr lang="pt-BR" dirty="0"/>
              <a:t>Exemplo:</a:t>
            </a:r>
          </a:p>
          <a:p>
            <a:pPr marL="571500" lvl="1" indent="0">
              <a:buNone/>
            </a:pPr>
            <a:r>
              <a:rPr lang="pt-BR" sz="2400" dirty="0">
                <a:latin typeface="Courier" pitchFamily="2" charset="0"/>
              </a:rPr>
              <a:t>a = "</a:t>
            </a:r>
            <a:r>
              <a:rPr lang="pt-BR" sz="2400" dirty="0" err="1">
                <a:latin typeface="Courier" pitchFamily="2" charset="0"/>
              </a:rPr>
              <a:t>Hello</a:t>
            </a:r>
            <a:r>
              <a:rPr lang="pt-BR" sz="2400" dirty="0">
                <a:latin typeface="Courier" pitchFamily="2" charset="0"/>
              </a:rPr>
              <a:t>"</a:t>
            </a:r>
            <a:br>
              <a:rPr lang="pt-BR" sz="2400" dirty="0">
                <a:latin typeface="Courier" pitchFamily="2" charset="0"/>
              </a:rPr>
            </a:br>
            <a:r>
              <a:rPr lang="pt-BR" sz="2400" dirty="0" err="1">
                <a:latin typeface="Courier" pitchFamily="2" charset="0"/>
              </a:rPr>
              <a:t>b</a:t>
            </a:r>
            <a:r>
              <a:rPr lang="pt-BR" sz="2400" dirty="0">
                <a:latin typeface="Courier" pitchFamily="2" charset="0"/>
              </a:rPr>
              <a:t> = "World"</a:t>
            </a:r>
            <a:br>
              <a:rPr lang="pt-BR" sz="2400" dirty="0">
                <a:latin typeface="Courier" pitchFamily="2" charset="0"/>
              </a:rPr>
            </a:br>
            <a:r>
              <a:rPr lang="pt-BR" sz="2400" dirty="0" err="1">
                <a:latin typeface="Courier" pitchFamily="2" charset="0"/>
              </a:rPr>
              <a:t>c</a:t>
            </a:r>
            <a:r>
              <a:rPr lang="pt-BR" sz="2400" dirty="0">
                <a:latin typeface="Courier" pitchFamily="2" charset="0"/>
              </a:rPr>
              <a:t> = a + </a:t>
            </a:r>
            <a:r>
              <a:rPr lang="pt-BR" sz="2400" dirty="0" err="1">
                <a:latin typeface="Courier" pitchFamily="2" charset="0"/>
              </a:rPr>
              <a:t>b</a:t>
            </a:r>
            <a:br>
              <a:rPr lang="pt-BR" sz="2400" dirty="0">
                <a:latin typeface="Courier" pitchFamily="2" charset="0"/>
              </a:rPr>
            </a:br>
            <a:r>
              <a:rPr lang="pt-BR" sz="2400" dirty="0" err="1">
                <a:latin typeface="Courier" pitchFamily="2" charset="0"/>
              </a:rPr>
              <a:t>print</a:t>
            </a:r>
            <a:r>
              <a:rPr lang="pt-BR" sz="2400" dirty="0">
                <a:latin typeface="Courier" pitchFamily="2" charset="0"/>
              </a:rPr>
              <a:t>(</a:t>
            </a:r>
            <a:r>
              <a:rPr lang="pt-BR" sz="2400" dirty="0" err="1">
                <a:latin typeface="Courier" pitchFamily="2" charset="0"/>
              </a:rPr>
              <a:t>c</a:t>
            </a:r>
            <a:r>
              <a:rPr lang="pt-BR" sz="2400" dirty="0">
                <a:latin typeface="Courier" pitchFamily="2" charset="0"/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461F75-7520-404D-B5C4-129EDFB22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000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4D3F2-D1A5-7048-9D48-A6D7E696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strings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9CF0E5-FA8F-994C-AB1F-DE9589BEB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templates</a:t>
            </a:r>
            <a:r>
              <a:rPr lang="pt-BR" dirty="0"/>
              <a:t> fornecem substituições de </a:t>
            </a:r>
            <a:r>
              <a:rPr lang="pt-BR" dirty="0" err="1"/>
              <a:t>string</a:t>
            </a:r>
            <a:r>
              <a:rPr lang="pt-BR" dirty="0"/>
              <a:t> mais simples.</a:t>
            </a:r>
          </a:p>
          <a:p>
            <a:r>
              <a:rPr lang="pt-BR" dirty="0"/>
              <a:t>Em vez das substituições normais baseadas em %, os </a:t>
            </a:r>
            <a:r>
              <a:rPr lang="pt-BR" dirty="0" err="1"/>
              <a:t>templates</a:t>
            </a:r>
            <a:r>
              <a:rPr lang="pt-BR" dirty="0"/>
              <a:t> suportam substituições baseadas em $, com as regras:</a:t>
            </a:r>
          </a:p>
          <a:p>
            <a:pPr lvl="1"/>
            <a:r>
              <a:rPr lang="pt-BR" dirty="0"/>
              <a:t>$$ é um escape e é substituído por um único $.</a:t>
            </a:r>
          </a:p>
          <a:p>
            <a:pPr lvl="1"/>
            <a:r>
              <a:rPr lang="pt-BR" dirty="0"/>
              <a:t>$</a:t>
            </a:r>
            <a:r>
              <a:rPr lang="pt-BR" dirty="0" err="1"/>
              <a:t>indentifier</a:t>
            </a:r>
            <a:r>
              <a:rPr lang="pt-BR" dirty="0"/>
              <a:t> nomeia um espaço reservado de substituição correspondente a uma chave de mapeamento de ”</a:t>
            </a:r>
            <a:r>
              <a:rPr lang="pt-BR" dirty="0" err="1"/>
              <a:t>identifier</a:t>
            </a:r>
            <a:r>
              <a:rPr lang="pt-BR" dirty="0"/>
              <a:t>". </a:t>
            </a:r>
          </a:p>
          <a:p>
            <a:pPr lvl="2"/>
            <a:r>
              <a:rPr lang="pt-BR" dirty="0"/>
              <a:t>Por padrão, ”</a:t>
            </a:r>
            <a:r>
              <a:rPr lang="pt-BR" dirty="0" err="1"/>
              <a:t>identifier</a:t>
            </a:r>
            <a:r>
              <a:rPr lang="pt-BR" dirty="0"/>
              <a:t>" deve ser um identificador Python. </a:t>
            </a:r>
          </a:p>
          <a:p>
            <a:pPr lvl="2"/>
            <a:r>
              <a:rPr lang="pt-BR" dirty="0"/>
              <a:t>O primeiro caractere não identificador após o $</a:t>
            </a:r>
            <a:r>
              <a:rPr lang="pt-BR" dirty="0" err="1"/>
              <a:t>character</a:t>
            </a:r>
            <a:r>
              <a:rPr lang="pt-BR" dirty="0"/>
              <a:t> encerra essa especificação de espaço reservado.</a:t>
            </a:r>
          </a:p>
          <a:p>
            <a:pPr lvl="1"/>
            <a:r>
              <a:rPr lang="pt-BR" dirty="0"/>
              <a:t>${</a:t>
            </a:r>
            <a:r>
              <a:rPr lang="pt-BR" dirty="0" err="1"/>
              <a:t>identifier</a:t>
            </a:r>
            <a:r>
              <a:rPr lang="pt-BR" dirty="0"/>
              <a:t>} é equivalente a $</a:t>
            </a:r>
            <a:r>
              <a:rPr lang="pt-BR" dirty="0" err="1"/>
              <a:t>identifier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E690D3-F6AD-AF42-8418-3B20006415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65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531A4-B7F7-2A40-BEC2-C5EF6397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substitute</a:t>
            </a:r>
            <a:r>
              <a:rPr lang="pt-BR" dirty="0"/>
              <a:t>(</a:t>
            </a:r>
            <a:r>
              <a:rPr lang="pt-BR" dirty="0" err="1"/>
              <a:t>mapping</a:t>
            </a:r>
            <a:r>
              <a:rPr lang="pt-BR" dirty="0"/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209D83-7620-DA4F-9572-3CED3FE0B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Executa a substituição do </a:t>
            </a:r>
            <a:r>
              <a:rPr lang="pt-BR" dirty="0" err="1"/>
              <a:t>template</a:t>
            </a:r>
            <a:r>
              <a:rPr lang="pt-BR" dirty="0"/>
              <a:t>, retornando uma nova sequência. </a:t>
            </a:r>
          </a:p>
          <a:p>
            <a:r>
              <a:rPr lang="pt-BR" dirty="0" err="1"/>
              <a:t>mapping</a:t>
            </a:r>
            <a:r>
              <a:rPr lang="pt-BR" dirty="0"/>
              <a:t> é qualquer objeto que correspondem aos espaços reservados no modelo.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8C5807-3633-674A-9D01-9833323E8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50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b="1">
                <a:solidFill>
                  <a:schemeClr val="dk2"/>
                </a:solidFill>
              </a:rPr>
              <a:t>Tabela ASCII:</a:t>
            </a:r>
            <a:endParaRPr b="1">
              <a:solidFill>
                <a:schemeClr val="dk2"/>
              </a:solidFill>
            </a:endParaRPr>
          </a:p>
          <a:p>
            <a:pPr marL="914400" lvl="1" indent="-3683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1800">
                <a:solidFill>
                  <a:srgbClr val="000000"/>
                </a:solidFill>
              </a:rPr>
              <a:t>7 bits (números de 0 a 127)</a:t>
            </a:r>
            <a:endParaRPr sz="18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b="1">
                <a:solidFill>
                  <a:schemeClr val="dk2"/>
                </a:solidFill>
              </a:rPr>
              <a:t>Tabela ASCII Estendida </a:t>
            </a:r>
            <a:endParaRPr b="1">
              <a:solidFill>
                <a:schemeClr val="dk2"/>
              </a:solidFill>
            </a:endParaRPr>
          </a:p>
          <a:p>
            <a:pPr marL="914400" lvl="1" indent="-3683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1800">
                <a:solidFill>
                  <a:srgbClr val="000000"/>
                </a:solidFill>
              </a:rPr>
              <a:t>8 bits</a:t>
            </a:r>
            <a:endParaRPr sz="1800">
              <a:solidFill>
                <a:srgbClr val="000000"/>
              </a:solidFill>
            </a:endParaRPr>
          </a:p>
          <a:p>
            <a:pPr marL="1371600" lvl="2" indent="-3683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</a:pPr>
            <a:r>
              <a:rPr lang="en" sz="1800">
                <a:solidFill>
                  <a:srgbClr val="000000"/>
                </a:solidFill>
              </a:rPr>
              <a:t>Igual a tabela ASCII, porém contém mais caracteres: </a:t>
            </a:r>
            <a:endParaRPr sz="1800">
              <a:solidFill>
                <a:srgbClr val="000000"/>
              </a:solidFill>
            </a:endParaRPr>
          </a:p>
          <a:p>
            <a:pPr marL="1828800" lvl="3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Além do 0 ao 127,  </a:t>
            </a:r>
            <a:endParaRPr sz="1800">
              <a:solidFill>
                <a:srgbClr val="000000"/>
              </a:solidFill>
            </a:endParaRPr>
          </a:p>
          <a:p>
            <a:pPr marL="1828800" lvl="3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Contém do 128 até o 255 (inclui os caracteres com acentos)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600" i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Tabela ASCII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48545"/>
      </p:ext>
    </p:extLst>
  </p:cSld>
  <p:clrMapOvr>
    <a:masterClrMapping/>
  </p:clrMapOvr>
  <p:transition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AFF37-3C4B-F542-9D03-BB6C841C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E555D-5F55-774C-AEB4-F5AA65C27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b="1" dirty="0">
                <a:latin typeface="Courier" pitchFamily="2" charset="0"/>
              </a:rPr>
              <a:t>&gt;&gt;&gt; </a:t>
            </a:r>
            <a:r>
              <a:rPr lang="pt-BR" b="1" dirty="0" err="1">
                <a:latin typeface="Courier" pitchFamily="2" charset="0"/>
              </a:rPr>
              <a:t>from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b="1" dirty="0" err="1">
                <a:latin typeface="Courier" pitchFamily="2" charset="0"/>
              </a:rPr>
              <a:t>string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b="1" dirty="0" err="1">
                <a:latin typeface="Courier" pitchFamily="2" charset="0"/>
              </a:rPr>
              <a:t>import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Template</a:t>
            </a:r>
            <a:r>
              <a:rPr lang="pt-BR" dirty="0"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pt-BR" b="1" dirty="0">
                <a:latin typeface="Courier" pitchFamily="2" charset="0"/>
              </a:rPr>
              <a:t>&gt;&gt;&gt; </a:t>
            </a:r>
            <a:r>
              <a:rPr lang="pt-BR" dirty="0" err="1">
                <a:latin typeface="Courier" pitchFamily="2" charset="0"/>
              </a:rPr>
              <a:t>s</a:t>
            </a:r>
            <a:r>
              <a:rPr lang="pt-BR" dirty="0">
                <a:latin typeface="Courier" pitchFamily="2" charset="0"/>
              </a:rPr>
              <a:t> = </a:t>
            </a:r>
            <a:r>
              <a:rPr lang="pt-BR" dirty="0" err="1">
                <a:latin typeface="Courier" pitchFamily="2" charset="0"/>
              </a:rPr>
              <a:t>Template</a:t>
            </a:r>
            <a:r>
              <a:rPr lang="pt-BR" dirty="0">
                <a:latin typeface="Courier" pitchFamily="2" charset="0"/>
              </a:rPr>
              <a:t>('$</a:t>
            </a:r>
            <a:r>
              <a:rPr lang="pt-BR" dirty="0" err="1">
                <a:latin typeface="Courier" pitchFamily="2" charset="0"/>
              </a:rPr>
              <a:t>who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likes</a:t>
            </a:r>
            <a:r>
              <a:rPr lang="pt-BR" dirty="0">
                <a:latin typeface="Courier" pitchFamily="2" charset="0"/>
              </a:rPr>
              <a:t> $</a:t>
            </a:r>
            <a:r>
              <a:rPr lang="pt-BR" dirty="0" err="1">
                <a:latin typeface="Courier" pitchFamily="2" charset="0"/>
              </a:rPr>
              <a:t>what</a:t>
            </a:r>
            <a:r>
              <a:rPr lang="pt-BR" dirty="0">
                <a:latin typeface="Courier" pitchFamily="2" charset="0"/>
              </a:rPr>
              <a:t>’) </a:t>
            </a:r>
          </a:p>
          <a:p>
            <a:pPr marL="114300" indent="0">
              <a:buNone/>
            </a:pPr>
            <a:r>
              <a:rPr lang="pt-BR" b="1" dirty="0">
                <a:latin typeface="Courier" pitchFamily="2" charset="0"/>
              </a:rPr>
              <a:t>&gt;&gt;&gt; </a:t>
            </a:r>
            <a:r>
              <a:rPr lang="pt-BR" dirty="0" err="1">
                <a:latin typeface="Courier" pitchFamily="2" charset="0"/>
              </a:rPr>
              <a:t>s.substitute</a:t>
            </a:r>
            <a:r>
              <a:rPr lang="pt-BR" dirty="0">
                <a:latin typeface="Courier" pitchFamily="2" charset="0"/>
              </a:rPr>
              <a:t>(</a:t>
            </a:r>
            <a:r>
              <a:rPr lang="pt-BR" dirty="0" err="1">
                <a:latin typeface="Courier" pitchFamily="2" charset="0"/>
              </a:rPr>
              <a:t>who</a:t>
            </a:r>
            <a:r>
              <a:rPr lang="pt-BR" dirty="0">
                <a:latin typeface="Courier" pitchFamily="2" charset="0"/>
              </a:rPr>
              <a:t>='</a:t>
            </a:r>
            <a:r>
              <a:rPr lang="pt-BR" dirty="0" err="1">
                <a:latin typeface="Courier" pitchFamily="2" charset="0"/>
              </a:rPr>
              <a:t>tim</a:t>
            </a:r>
            <a:r>
              <a:rPr lang="pt-BR" dirty="0">
                <a:latin typeface="Courier" pitchFamily="2" charset="0"/>
              </a:rPr>
              <a:t>', </a:t>
            </a:r>
            <a:r>
              <a:rPr lang="pt-BR" dirty="0" err="1">
                <a:latin typeface="Courier" pitchFamily="2" charset="0"/>
              </a:rPr>
              <a:t>what</a:t>
            </a:r>
            <a:r>
              <a:rPr lang="pt-BR" dirty="0">
                <a:latin typeface="Courier" pitchFamily="2" charset="0"/>
              </a:rPr>
              <a:t>='kung </a:t>
            </a:r>
            <a:r>
              <a:rPr lang="pt-BR" dirty="0" err="1">
                <a:latin typeface="Courier" pitchFamily="2" charset="0"/>
              </a:rPr>
              <a:t>pao</a:t>
            </a:r>
            <a:r>
              <a:rPr lang="pt-BR" dirty="0">
                <a:latin typeface="Courier" pitchFamily="2" charset="0"/>
              </a:rPr>
              <a:t>') '</a:t>
            </a:r>
            <a:r>
              <a:rPr lang="pt-BR" dirty="0" err="1">
                <a:latin typeface="Courier" pitchFamily="2" charset="0"/>
              </a:rPr>
              <a:t>tim</a:t>
            </a:r>
            <a:r>
              <a:rPr lang="pt-BR" dirty="0">
                <a:latin typeface="Courier" pitchFamily="2" charset="0"/>
              </a:rPr>
              <a:t> </a:t>
            </a:r>
            <a:r>
              <a:rPr lang="pt-BR" dirty="0" err="1">
                <a:latin typeface="Courier" pitchFamily="2" charset="0"/>
              </a:rPr>
              <a:t>likes</a:t>
            </a:r>
            <a:r>
              <a:rPr lang="pt-BR" dirty="0">
                <a:latin typeface="Courier" pitchFamily="2" charset="0"/>
              </a:rPr>
              <a:t> kung </a:t>
            </a:r>
            <a:r>
              <a:rPr lang="pt-BR" dirty="0" err="1">
                <a:latin typeface="Courier" pitchFamily="2" charset="0"/>
              </a:rPr>
              <a:t>pao</a:t>
            </a:r>
            <a:r>
              <a:rPr lang="pt-BR" dirty="0">
                <a:latin typeface="Courier" pitchFamily="2" charset="0"/>
              </a:rPr>
              <a:t>'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4064BC-8047-824E-AB1B-DA510B5E7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615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17C9F-AFC9-794F-A145-D446DF25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97178C-8DEB-9343-8B7B-66E9727E0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Vimos na aula de hoje todos os comandos básicos pare trabalhas </a:t>
            </a:r>
            <a:r>
              <a:rPr lang="pt-BR" dirty="0" err="1"/>
              <a:t>strings</a:t>
            </a:r>
            <a:r>
              <a:rPr lang="pt-BR" dirty="0"/>
              <a:t> em Python...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Já podemos começar a fazer exercícios!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D9D304-98D9-B948-9608-946919BB6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288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73028-6111-9946-9507-48EA1979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em aula de teoria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F5AC5E-A4C4-BD40-A650-055F745AC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Peça ao usuário uma </a:t>
            </a:r>
            <a:r>
              <a:rPr lang="pt-BR" dirty="0" err="1"/>
              <a:t>string</a:t>
            </a:r>
            <a:r>
              <a:rPr lang="pt-BR" dirty="0"/>
              <a:t> e imprima se essa </a:t>
            </a:r>
            <a:r>
              <a:rPr lang="pt-BR" dirty="0" err="1"/>
              <a:t>string</a:t>
            </a:r>
            <a:r>
              <a:rPr lang="pt-BR" dirty="0"/>
              <a:t> é um palíndromo ou não. </a:t>
            </a:r>
          </a:p>
          <a:p>
            <a:r>
              <a:rPr lang="pt-BR" dirty="0"/>
              <a:t>Palíndromo é uma palavra ou frase (normalmente, ignorando-se os espaços em branco) que se pode ler, indiferentemente, da esquerda para a direita ou vice-versa. </a:t>
            </a:r>
          </a:p>
          <a:p>
            <a:r>
              <a:rPr lang="pt-BR" dirty="0"/>
              <a:t>Exemplos: “ovo”; “a grama é amarga”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D1D28F-4F95-1941-911A-809E8C9A5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592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71130-AACC-144F-9175-6AB080C7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Fim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25D1A3-881B-3142-9F7F-DDA7A95B0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595C16-DF2A-3048-BB7A-47D1B45E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67" y="119591"/>
            <a:ext cx="4828866" cy="490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79894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4294967295"/>
          </p:nvPr>
        </p:nvSpPr>
        <p:spPr>
          <a:xfrm rot="5400000">
            <a:off x="6551375" y="2214275"/>
            <a:ext cx="40461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Tabela ASCII - 7 bits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271341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4294967295"/>
          </p:nvPr>
        </p:nvSpPr>
        <p:spPr>
          <a:xfrm rot="5400000">
            <a:off x="6551375" y="2214275"/>
            <a:ext cx="40461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Extended ASCII - 8 bits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3CCBAD-5406-5F49-97AB-7BD943A1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" y="336761"/>
            <a:ext cx="7897034" cy="46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7371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3BE6B90-430B-9A46-BD24-421AFA26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800B92-8CA5-8D44-8B6D-3726582B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ISO 8859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full</a:t>
            </a:r>
            <a:r>
              <a:rPr lang="pt-BR" dirty="0"/>
              <a:t> series </a:t>
            </a:r>
            <a:r>
              <a:rPr lang="pt-BR" dirty="0" err="1"/>
              <a:t>of</a:t>
            </a:r>
            <a:r>
              <a:rPr lang="pt-BR" dirty="0"/>
              <a:t> 10 (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 MORE) </a:t>
            </a:r>
            <a:r>
              <a:rPr lang="pt-BR" dirty="0" err="1"/>
              <a:t>standardized</a:t>
            </a:r>
            <a:r>
              <a:rPr lang="pt-BR" dirty="0"/>
              <a:t> </a:t>
            </a:r>
            <a:r>
              <a:rPr lang="pt-BR" dirty="0" err="1"/>
              <a:t>multilingual</a:t>
            </a:r>
            <a:r>
              <a:rPr lang="pt-BR" dirty="0"/>
              <a:t> single-byte </a:t>
            </a:r>
            <a:r>
              <a:rPr lang="pt-BR" dirty="0" err="1"/>
              <a:t>coded</a:t>
            </a:r>
            <a:r>
              <a:rPr lang="pt-BR" dirty="0"/>
              <a:t> (8bit) </a:t>
            </a:r>
            <a:r>
              <a:rPr lang="pt-BR" dirty="0" err="1"/>
              <a:t>graphic</a:t>
            </a:r>
            <a:r>
              <a:rPr lang="pt-BR" dirty="0"/>
              <a:t> </a:t>
            </a:r>
            <a:r>
              <a:rPr lang="pt-BR" dirty="0" err="1"/>
              <a:t>character</a:t>
            </a:r>
            <a:r>
              <a:rPr lang="pt-BR" dirty="0"/>
              <a:t> sets for </a:t>
            </a:r>
            <a:r>
              <a:rPr lang="pt-BR" dirty="0" err="1"/>
              <a:t>writing</a:t>
            </a:r>
            <a:r>
              <a:rPr lang="pt-BR" dirty="0"/>
              <a:t> in </a:t>
            </a:r>
            <a:r>
              <a:rPr lang="pt-BR" dirty="0" err="1"/>
              <a:t>alphabetic</a:t>
            </a:r>
            <a:r>
              <a:rPr lang="pt-BR" dirty="0"/>
              <a:t> </a:t>
            </a:r>
            <a:r>
              <a:rPr lang="pt-BR" dirty="0" err="1"/>
              <a:t>languages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ISO 8859-1: West </a:t>
            </a:r>
            <a:r>
              <a:rPr lang="pt-BR" dirty="0" err="1"/>
              <a:t>European</a:t>
            </a:r>
            <a:endParaRPr lang="pt-BR" dirty="0"/>
          </a:p>
          <a:p>
            <a:pPr lvl="1"/>
            <a:r>
              <a:rPr lang="pt-BR" dirty="0"/>
              <a:t>ISO 8859-2: </a:t>
            </a:r>
            <a:r>
              <a:rPr lang="pt-BR" dirty="0" err="1"/>
              <a:t>East</a:t>
            </a:r>
            <a:r>
              <a:rPr lang="pt-BR" dirty="0"/>
              <a:t> </a:t>
            </a:r>
            <a:r>
              <a:rPr lang="pt-BR" dirty="0" err="1"/>
              <a:t>European</a:t>
            </a:r>
            <a:endParaRPr lang="pt-BR" dirty="0"/>
          </a:p>
          <a:p>
            <a:pPr lvl="1"/>
            <a:r>
              <a:rPr lang="pt-BR" dirty="0"/>
              <a:t>ISO 8859-3: South </a:t>
            </a:r>
            <a:r>
              <a:rPr lang="pt-BR" dirty="0" err="1"/>
              <a:t>European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ISO 8859-4: North </a:t>
            </a:r>
            <a:r>
              <a:rPr lang="pt-BR" dirty="0" err="1"/>
              <a:t>European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ISO 8859-5: </a:t>
            </a:r>
            <a:r>
              <a:rPr lang="pt-BR" dirty="0" err="1"/>
              <a:t>Cyrillic</a:t>
            </a:r>
            <a:endParaRPr lang="pt-BR" dirty="0"/>
          </a:p>
          <a:p>
            <a:pPr lvl="1"/>
            <a:r>
              <a:rPr lang="pt-BR" dirty="0"/>
              <a:t>...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586A783-1BB7-1442-B3A8-8978DF497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t-BR" smtClean="0"/>
              <a:pPr lv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49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C3767-241D-A34A-9D90-AEA307DB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8859-1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8FE53-49E3-8F4B-886B-ABDE11F22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Latin</a:t>
            </a:r>
            <a:r>
              <a:rPr lang="pt-BR" dirty="0"/>
              <a:t>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A6B6D1-3F75-B641-87A5-E8D768F8B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B750F0-DB95-E344-8B6A-35B3D30B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12" y="-214032"/>
            <a:ext cx="5218376" cy="53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9908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{4952C978-12B4-3847-B6CA-287EB79368E6}tf10001061</Template>
  <TotalTime>627</TotalTime>
  <Words>2192</Words>
  <Application>Microsoft Macintosh PowerPoint</Application>
  <PresentationFormat>Apresentação na tela (16:9)</PresentationFormat>
  <Paragraphs>345</Paragraphs>
  <Slides>53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1" baseType="lpstr">
      <vt:lpstr>-webkit-standard</vt:lpstr>
      <vt:lpstr>Arial</vt:lpstr>
      <vt:lpstr>Courier</vt:lpstr>
      <vt:lpstr>Courier New</vt:lpstr>
      <vt:lpstr>euclid_circular_a</vt:lpstr>
      <vt:lpstr>Proxima Nova</vt:lpstr>
      <vt:lpstr>Wingdings</vt:lpstr>
      <vt:lpstr>Spearmint</vt:lpstr>
      <vt:lpstr>CC8210 – NCA210 Programação Avançada I</vt:lpstr>
      <vt:lpstr>Conteúdo Programático</vt:lpstr>
      <vt:lpstr>Manipulação de Strings</vt:lpstr>
      <vt:lpstr>Caracteres  </vt:lpstr>
      <vt:lpstr>Tabela ASCII </vt:lpstr>
      <vt:lpstr>Tabela ASCII - 7 bits</vt:lpstr>
      <vt:lpstr>Extended ASCII - 8 bits</vt:lpstr>
      <vt:lpstr>ISO 8859</vt:lpstr>
      <vt:lpstr>ISO 8859-1</vt:lpstr>
      <vt:lpstr>ISO 8859-1</vt:lpstr>
      <vt:lpstr>ISO 8859-1: West European </vt:lpstr>
      <vt:lpstr>ISO 8859-2: East European </vt:lpstr>
      <vt:lpstr>ISO 8859-3: South European </vt:lpstr>
      <vt:lpstr>ISO 8859-5: Cyrillic </vt:lpstr>
      <vt:lpstr>Unicode</vt:lpstr>
      <vt:lpstr>UTF-8</vt:lpstr>
      <vt:lpstr>Unicode</vt:lpstr>
      <vt:lpstr>Apresentação do PowerPoint</vt:lpstr>
      <vt:lpstr>Unicode</vt:lpstr>
      <vt:lpstr>Unicode em Python</vt:lpstr>
      <vt:lpstr>Unicode em Python</vt:lpstr>
      <vt:lpstr>Unicode em Python</vt:lpstr>
      <vt:lpstr>Unicode – ord()</vt:lpstr>
      <vt:lpstr>Unicode – ord()</vt:lpstr>
      <vt:lpstr>Unicode – chr()</vt:lpstr>
      <vt:lpstr>Strings</vt:lpstr>
      <vt:lpstr>Strings – aspas triplas</vt:lpstr>
      <vt:lpstr>Atribuir string a uma variável</vt:lpstr>
      <vt:lpstr>Caracteres de escape</vt:lpstr>
      <vt:lpstr>Caracteres de escape</vt:lpstr>
      <vt:lpstr>Strings são Arrays !!! </vt:lpstr>
      <vt:lpstr>Strings – Índices</vt:lpstr>
      <vt:lpstr>Strings – Fatiamento (slicing)</vt:lpstr>
      <vt:lpstr>Strings – Imutabilidade</vt:lpstr>
      <vt:lpstr>Strings – Imutabilidade</vt:lpstr>
      <vt:lpstr>Copiando uma String</vt:lpstr>
      <vt:lpstr>Copiando uma String</vt:lpstr>
      <vt:lpstr>Copiando uma String</vt:lpstr>
      <vt:lpstr>Copiando uma String</vt:lpstr>
      <vt:lpstr>Strings – Métodos</vt:lpstr>
      <vt:lpstr>Strings – Métodos</vt:lpstr>
      <vt:lpstr>Strings – Método len()</vt:lpstr>
      <vt:lpstr>String – Método format()</vt:lpstr>
      <vt:lpstr>String – Método format()</vt:lpstr>
      <vt:lpstr>String – Método format()</vt:lpstr>
      <vt:lpstr>String – Método format()</vt:lpstr>
      <vt:lpstr>Concatenação de Strings</vt:lpstr>
      <vt:lpstr>Template strings </vt:lpstr>
      <vt:lpstr>Método substitute(mapping)</vt:lpstr>
      <vt:lpstr>Template String</vt:lpstr>
      <vt:lpstr>Conclusão</vt:lpstr>
      <vt:lpstr>Exercício em aula de teoria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CC8210 – NCA210 Programação Avançada I</dc:title>
  <cp:lastModifiedBy>Reinaldo A. C. Bianchi</cp:lastModifiedBy>
  <cp:revision>70</cp:revision>
  <dcterms:modified xsi:type="dcterms:W3CDTF">2020-09-13T21:34:31Z</dcterms:modified>
</cp:coreProperties>
</file>